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9" name="Google Shape;31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9" name="Google Shape;32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Você conhece o sistema de arquivo FAT32, NTFS, Ext2, etc, e os Bancos </a:t>
            </a:r>
            <a:endParaRPr/>
          </a:p>
        </p:txBody>
      </p:sp>
      <p:sp>
        <p:nvSpPr>
          <p:cNvPr id="330" name="Google Shape;330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9" name="Google Shape;33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3" name="Google Shape;42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0" name="Google Shape;44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dados estao espalhados.</a:t>
            </a:r>
            <a:endParaRPr/>
          </a:p>
        </p:txBody>
      </p:sp>
      <p:sp>
        <p:nvSpPr>
          <p:cNvPr id="441" name="Google Shape;441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4" name="Google Shape;46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286000" y="3429000"/>
            <a:ext cx="6399213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286000" y="4800600"/>
            <a:ext cx="63992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373437" y="815975"/>
            <a:ext cx="4221163" cy="6399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087937" y="2530476"/>
            <a:ext cx="5592763" cy="1598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812132" y="1005682"/>
            <a:ext cx="5592763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2284413" y="1905000"/>
            <a:ext cx="6399212" cy="4221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284413" y="1905000"/>
            <a:ext cx="3122612" cy="4221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5559425" y="1905000"/>
            <a:ext cx="3124200" cy="4221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1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1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84413" y="1905000"/>
            <a:ext cx="6399212" cy="4221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5225"/>
            <a:ext cx="2895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5225"/>
            <a:ext cx="2133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64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jpg"/><Relationship Id="rId4" Type="http://schemas.openxmlformats.org/officeDocument/2006/relationships/image" Target="../media/image52.jp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32.jpg"/><Relationship Id="rId5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8.jpg"/><Relationship Id="rId4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jpg"/><Relationship Id="rId4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38.png"/><Relationship Id="rId5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35.jp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41.png"/><Relationship Id="rId9" Type="http://schemas.openxmlformats.org/officeDocument/2006/relationships/image" Target="../media/image70.png"/><Relationship Id="rId5" Type="http://schemas.openxmlformats.org/officeDocument/2006/relationships/image" Target="../media/image63.jpg"/><Relationship Id="rId6" Type="http://schemas.openxmlformats.org/officeDocument/2006/relationships/image" Target="../media/image69.jpg"/><Relationship Id="rId7" Type="http://schemas.openxmlformats.org/officeDocument/2006/relationships/image" Target="../media/image46.png"/><Relationship Id="rId8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4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7.png"/><Relationship Id="rId6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Relationship Id="rId4" Type="http://schemas.openxmlformats.org/officeDocument/2006/relationships/image" Target="../media/image57.png"/><Relationship Id="rId5" Type="http://schemas.openxmlformats.org/officeDocument/2006/relationships/image" Target="../media/image80.png"/><Relationship Id="rId6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539552" y="476672"/>
            <a:ext cx="7983389" cy="2371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DA ESCRITA ATÉ A INFORMAÇÃO </a:t>
            </a:r>
            <a:endParaRPr b="0" i="0" sz="40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2123728" y="3717032"/>
            <a:ext cx="6399213" cy="201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Banco de Dados I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GB"/>
              <a:t> </a:t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Faculdade Senac RS - POA 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Prof. Fábio Giulian Marques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Até a Idade Média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2" name="Google Shape;162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3848" y="2060848"/>
            <a:ext cx="2952328" cy="316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2267744" y="594928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1259632" y="6133946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Pergaminho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640"/>
            <a:ext cx="16287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610 D.C., os monges coreanos Doncho e Hojo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1746734" y="5445224"/>
            <a:ext cx="6399212" cy="109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Disseminaram o invento pela Coréia e também pelo Japão</a:t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data:image/jpeg;base64,/9j/4AAQSkZJRgABAQAAAQABAAD/2wCEAAkGBxQSEhUUExQVFhUXGCAYFxgYGCIbIBogHiAgHh8fISQgIykhICAlIB8gITEhJywrLi8wHx8zODMsNygtLisBCgoKBQUFDgUFDisZExkrKysrKysrKysrKysrKysrKysrKysrKysrKysrKysrKysrKysrKysrKysrKysrKysrK//AABEIAMAAwAMBIgACEQEDEQH/xAAcAAACAwEBAQEAAAAAAAAAAAAFBgADBAcCAQj/xABDEAACAgAEBQIDBQYEBAQHAAABAgMRAAQSIQUTIjFBBlEyYXEUI0JSgQczYnKRoSSCkrEVQ1PBFmOy8CVzg5Oio9H/xAAUAQEAAAAAAAAAAAAAAAAAAAAA/8QAFBEBAAAAAAAAAAAAAAAAAAAAAP/aAAwDAQACEQMRAD8A7jiYmJgJiYmJgJiYmJgJgP6gPwmrpZD/APrbBjCn6h49CbIYmONJBJKFJjUlCAC/w+9962urFhr4UKzAJIAGTivft1P/AG2/tjSONGU1lU5vvKTpiH+aiX+ig9tyMDeHZSPN5hpipeAQxIlghJGBkZjR2cAMtEitzWGoDACBwQSD/FPzyb6SNMYv2SyDXuxY4UMlK0a5NpN3hzLZdyfOugT+pF/rjo2Oe8e1K2cjCigVnU/OwHv9HU/1wDB6JciGSMiuVK0f+na/174YsLXBswq5nMt4kjSYfSt/9xgqvOkO9Qp4ApnP1/Cv0Go/MYAdx3KQJZEiwvKTa6day++qL8W3cij88Y0zU2Wq6RK7SOWhb20S1qi+jqRuAPfBvMcMiVGaqI6+Z3exvdmyfp+mFgcckhQK80EJoBYZlYncWV1A77UQgFqO5IrAM+T4yjsI3BilPaN9i38p7OP5ScEsJOWEU2UkeAxhUBMkBIkhNDVtW6WNwV7flNYs4dxp0MSiwZEDrBO41EGv3UvZ6sdLb7jcYByxMYeH8WjmJVSVkX4o3Glx86Pj+IWD4ON2AmJiYmAmJiYmAmMGc4zBESHlUEdx3I87gdv1xX6kmdMtIYwxegFCEBiSQKUnYMb2J845tA0DRqkja21ayYolV7U6lYmZiFB2oaQe9nAOw9e5GgeeKPY++C3D+NQTVy5VYsLUdifOwPf9MIn2+IhjmJc0KOpYFMbg72lMsanUK+Ett89sDHz8czUmh5H6Uh0sJviu3I0ixvRK/r3OA69gBxn1XDArEXIVsMVvloR/1JACqAeb3HtjJwTh0+ZgjbOTBxoAMUVqjEbEu16nsjtsNzscYeGcvNZJMnDHIkUsLpJIsejlvtq2YVZLE+f96A9DwszgPmZBKpFiOOxFR997k+rbH8owYRAAAAABsANgMJ3pHgM0ULxRZl0gSVxB0hmCqdNEvfSGBoCtvrswcPzcgk5M+kvp1I6ggSKKDdJvSykixZ7gjyABPExMTATCf6ggP20KBtmMu6A/xAEH/eP+gw4YWvWo0iCYf8qYE/TuR+tAYBZRVnXLIyXzsu8JW9JZUPUv1ZWWj8sN+R4pDCulnVIySUdyFB/MCTtrDXYNHCjNJyEYnb7JnQ30iax/Qgf2wW4kjc1oQ0UayyPqMg2OnlurKOxk6jse4X5YBuzCCRGUHZ1IBFHuO/scKnG56yzMmXRpYDzXDhkQOQQSCLuwxNbgi7q8aIcpw2OlHJbQojqwwWtgaHSh9ztfnthX4jkMnbjITLJb8x8vEnODsRVGmC6T3p9Q2sdsBu9PcDmy+V4lNMDEJ1dlgGk8sJGy3qUKCWFeBso7m8F+JwLy5EZQUXIEFav/AH2/DhX4Hn3GSz6uzBmimYw6Wj5FCgFViSFIfbsOjtvhs9QNpGbsdK5IbjvuZQf9hgLM9wBgq8v71V3EcrMGUnzHL8aGvBsH3GKslxiVHEZDS7W0bgJOg9wPgmXxqUiv4r23ZjispBZEWGIDebMHSB8wmxP+YphV4nxrLlgtyZycHpJJURk2LVUFjzRrt+LAPXD+JRTgmNw2k0w7Mp70wO6n5HGvCLFlMwsX2icpIApYTQtpmjTv3+CUL+Vvbux7k+F+ojptzzowBcsakOl7jmxVqQ1+IWDuaUYBnxMV5bMLIodGDKwsMpsEfIjFmAX/AF2cwMmxyujnB4ygc0CeYu369vH1xzbL+q2TSM/wtpEOWjUNp1igZKcjSwUMG/NtR/R947l83PDqaT7N94mhIgJGHWtF2bY+5RQP5jgNwL/isbUv2Kb/AA0NXzI+m5K/NuN7/TALGW9T5M8lV4ZLKUA1NpDB20XWwOrcg3Xg7bYIx8R4pmAq5TIxZJOfYeU7g6a+AKO2/j27YO5DOcUePK1BkxsCrGZ21fdnuAgr++PJyOdkJ+05xIU+0Uy5ZNNdFk8xySB+grfftgDfp95IeGR6n1yqhGuvicsQDXzY3jMuUfK5kQwMhaWN2UyyNsVK6iygHmG5Cw3XyL84u4NlQ3C40y5DgJcXVYbS1r1b96G+PmdeOfXKCWGkBxX3uXZLKsB8QosbHzsWCcBZG5gyWZCMwaMyhGbqJY7hj725usas/wAJfTE0LnnQghb2V9RXVr2Jo147XjHkUaRIEfd5SuZnA+FRQYAewLhQAdzTexx49SesYIlaOORXlNr0sOn3PfdheyiyT4wHvh/rKNyolTk2Oq5FOg+NVbhW8Ma/TDPjnfA8h9oMuXtfugpYsJBpD2K5T1psIReqjXbDT6dSSIyZeWQSGPS0bVR5bWADZJJBVhd+2AN4EerMoJcrID4Af2+E2f7AjBfHiaMMpU9mBB+h2wHNs7TrOpXVzcqsjezNFV/7Sf0wxxR/acv8Ku0kEcqBxYLpfe78hRha4OdEmUDCxzJIJf5qsX7WZJcHPRUTyZZFEmh4GkgelB21DtZoHYb7+cB8mzXDthyAZnOkQKlMXAsoV2UHY2Tse91g5wLhrx6pJdCu4AEcfwRKOyLsL+bULPgAAYU/WnDipfmRZmaMQl43RixEi2bNEFSNiNNV3GBWbz02VSZ5Dm4HcCWIc3mCQoBqFsDRKi9F0N+/fAM37R8koiGZU6ZFBhJ06tSSbaWG2oBqYD5H3xk4tJO7Sa2gSDMQpH9rBLoNJkN6ABp1B+7PpFdzj0OIJLNlRFm2nSRgzI+gjYGtwoN92rzoPtgrP6baF2lycmgv8cLdUb/pex/32FjACsvw0PIDxCSRpe8KaqjPsI2FBmI2/Cd+1Yzsk0ccX2XKQCSWn/eiFmSgWRNCEqBSLufaxjTC4AaIKmXZjpbLTdWXkYjZUO3LLdwK9+g98V8NzaZSWlypRDKUC99EzCyFIsANYBbYVV0QQQW8h61jbMNktE4SaREbmMJFjm5gMsWobEEWbv8AQY6jxLg0czLIbSVQQkqHS6g9xfkbfCbHyxzvinBMs4mleNYyWUXGKILMpbTVFhoh1aSNw+CDy57Jw5mMSRziCIseYSrBSrFGG52NEdzupFecBryqzKrZgIY+b1ieFdWsHs80HklQOpCSf4cHMn6jGlWmCqjfDNG2uI/MtVp9GoDtZx89JcchmiWFLSWFFWSCQaZI6AG6+3zGxwM4fw1pc1mJUleJ/IUAo1s6rrU7NSxg3sett+1Axcd4QmbhMUjSKCQQ0blGBBsEEex3woSej81l9Tx8XkjUKqap4kelQtpBNqNtR32wYyHGJ88pOXMcCirMg1yi+1x7BCR2LE/TBCLgEQIea53XcPMdWk+6j4V+oAwCLluG8QZYly/EGlSMUhTKLGh20g8x3IO3lQ2NUPpeHX/8UlzMpLWBPIDAzbCxoVVBOwpwD7dzbJn/AFMVXWioI6vmSuyDT+egpGj2sgttQ3vA7/xLM6kNFGUYbko1AHsdJJ1q3a2MY+Z8Acm47lYW5CuhkUUII6LAAflHYAeTQGFrOcUjzrFZY0hia0E7ko+wOrQ423HYhiB5smsYuF8HjJdBlIpn/eRxyAhVffrcbhVO2kab+Kr3bHmfJK8uvNL/AIiJS9zhRtuAsOxDIBbHTZ+EUC1gMEsDzTK8xIjamZHVo2ZlJ0KBTFUUEAHctXi6xn4ew18vUyJVsVRRG51fgiZqBNkEuAVoabs0yZf0lLGQ5CaNPUivo+Y6WUxira677WWq8Dm4VJlnVymlJWFFJo0UsusreiElgVNA+KPywBv0RlZDmJZJWl1LGsel3JHUWbsVBobVZb4m3we4BmRPzMwGVg7aF0tYCoSB+pJLEfMDxhb9OQAwTNEyCKdkiVow2lRuGYF92stpDAAXW22Gebg6g64DyZKAtRatWwDpYDbCr2NdiMAUxMC8vxUhhHmE5TnZSDaOfZWobn8po+198FMBzLj0ZgbN6B1JMmYjB7FgSW/qZFwy+lDpzOdjuwZFmX5iQE38+2B/rHLf4mgOuWBtPtaWT/U8v+mK/TObUZrLn/rZXRfgmI1/Wh/fANHqUn7O6A0ZKiBq/jIX/YnGzPBdBZwCigsQQCNhfn2xmzw1TwJ+XVKf8oCj+73+hwD9b8dWMplgATL+8ZvhVBVg7jUzeEBBIDfqC7m85DwuGAvAvMPKkhVFAdtvvUWwPhYgn+cCvGPXEPUufk3ly0sERjL0G0AX21SHqDd+nSlVvht4KmXlcOZOfmEF3INLx6qvShA5YO3Yb7WThgwHPfSWUI58MceXCyASEsmtZD+LcOxatS9TG99hscas9wp4hl8ueW4YzEhFKKNWnStlmbu2nVd734wwZn01l2dpFTlSMKaSEmNiO9ErV7773hf4j6YzUa6oZUnkWyrzsyuBYbSWGpSNQU/CvwjAV5eJggLdyrcsEdRKhEGof9QsUQ32CN+bG317wuWZNEOkNmIpMq7MaoMupW+ZBUqBt+8OMc3Fis6Zp4ByyGVB3YPQDupFhlboXV5A8eSvFcs8eUiWR5Gk5iM7xXq1atTFBvsN+nfp23wF2Z4blOIorsv3ibB1OiWFvKhlpkYe2FzgE0uRaVtM2YgNF2JMkiEXdbWVrx76jt2JNTq++LGQbr9ry3S4q+mWMXem/Y0fwri/hWrKgy81s1l5erWqqTGbO9IOpKO9bqR5B2D4FiJhjzKnL5lQI4pVbZjXZH/FdXy3H6HF3FcxPHDLHOutCpAmjHgjfWv4DVjULXz09sMGZy6yKUdQysKKsLBHzBwGbKT5beA86LzC7dS//Lc+B+Rv9Q7YBVky6yyRyudUyJrCEFmU237sdUZ6aAbegGIDkmtjZdo1WSb4nbWI7PMc9iVFagVBAH4t/wAHwjTnOA5TPB+TSSKeuMgrpJ8soKshP51IvvvWKo4o4I+VnJ8xCmrpQyWp9ljkRQ7C+ykhvlgPfpWOVJwrawpUmjQXUP3lDuPij772Hw08UycMsZWdUaPudfYV5vwR7+MLvC8u6sfseXManYzZpnJq7pIydfckmym/vizPZbLQsrZ2Y5iUjojYarrvy4Vu696JHvgAKpl4XDQQHORAlVkILmNzsKZyRKC1C1FitycFMpw+fMrEgE2UTLqYxrVTzwQFvSGtRS+aPX223IzxzZykeBY8sGBbm9TyAGwAg2QbDdiT8hi98rmMsP8AD/fp/wBGV9LL/JIQdh+Vh/mHbAYM/wABnijf7M3PaQ/eRzvoVhsLUov3ZUDah/ffBDJ8TZEWEt9pzKKBKYlpQ38RJpL9ib+WPMuWkdS+clWKOrMUbEKPk8hot+gUfXBHhnK5YEAQRjYBBQHuK8HAD34RJmFYZxlaNv8AkRikr8rseqT5/CD7YN4mEf1d65fL5g5XLw8yVUEjl20iiaCxjvJISdl2+uAIeuSsQgzRH7iS2I8Id3/9Iwt5FWhbK6txBnHgG/hwKJ/0kfrjdmeMSyZWVpxHKi7loyPu2U2Y3VWarWhdmiaPvgYysIszW7GKLMKfOqM039Sbv64ByknInnZOqRikEanspClyxPeuuz/KBj1xjharkcxHu9xu7Fty7Vqs+LJA27dh2xhynEo/tQdjpR0aVCVNEOsFNqrSBVjvg9xHisEC6ppURSNtTAX9B57+MBzrh3CoWYRiUr/iWCgUQo0jSFDXoIYqejSTeGNIeI5bsVzCAjv3I+hOpT89Ul+wwPzObjmVMvk8poV3YI5XlKDRDvQGrpsHwSar3w+RKQoBNkAAntfzwC7l/WUVVMjxOKBWr3PYdg29jcgDfATiXE5866rGNMYdBpLUrayQC7AHmUVPQh0ijbNYAJftI4XHPBGJEVwr31LdAqbr22x64INYjkJPxRLXtph3/wDyZsAE4bJPnpJy6ZeQqqgJWhot2B5bkNRWgaI3PkdsHvTGbzObOvMrEiwtpURMWEj1RckgUoB2UXue+2MWbggy0mYEDPzJjUsnU4i1VS2BpjFtqJJ6Rv7YO+jQPsWXIXTcak/Ujc7e53wF+b4MjSGaMmKYgKZE/EB2Djs4FnvuLNEYC5hWhYu5GWlatU6C4JT2BkUnpv5kHt1nDZj4RexwAf1b6ki4flmzE10NlUd3Y9lHzP8A/cCeA+oc5mMomcMEIR15ghDsX5few1aS1WdNAHbcXsJQ5vNzxQySCJRqk30yuDE+iwQiBb33F0K98FvU2fVGDwzaZWipBosabskdi3tsSF7kDewPZ3hsWYCvZV9P3cqHS6g77H286SCPcYD8WzOaiWNWhfM1IrCSAKC1GyHRmAU+LBIP8PbFnC+NhY0jCxyaVVQYp0axpG9MVPz+mPvEPWUWXAbMRZiFS2kO0WpANuoshZVXf8RHnAWDLZ3MUZJFyieY4fvJDv5kYaV27hVJ3+LbBHhvB4YLMaAMfic2zt/MzWx/U498N4nFmFLROHANGvH1Hcf98aZZVUFmIVQLJJoAfMnAfXcAEkgAdyfGMH29pP3Cgiv3jWE/Ty/6UPngDwDjMObk5c7gzjrERPRse8fh62NmyNjtthvwGKDhwsNITI4Nhm7Kf4V7L/v88DPU2eiy9OS6ykbGNdWw8uPh0jtbV3oGzgpxbPiCJpCCxFBVHdmJpVH1JGMPpnKOqySSvrkkka28aVJVQo8KN6HzJ84BYX9oMpUEQKegMxBchbNDVS7CgTY1DpIvsSD4LwWbOZppIs6yKtpIY5AzFr2lAYMvUAQCoU7b12w9ep53jnykiDYyclzfYOVrbz2wM9b8PiLRcu4sxzotLi0DguAyawK1FQR7jADZOH5Ph8paHKIYYTUvLfUbIGlmWyupafdqIvbvgzleD8MeNpkChEU8ynZeki6kF3Q7gH9MbOGytl1ZFjDRqeoCllS/zDtJZ/GCCfYmzjDnfTEGZUyZN1ibdWUDpIJto2XYoTvtWxNlT2wGTKDhupG0okUdrzZww1kigoaTuqg+TsaA848ZDgaJlYJ8nBEZmovIVEjKezFQzAA3Yu9qGxxh4blMtlHWLPZFFI3jlrmIbO+x2B2Bpe+5pcdHycqMitEVMZHSUrTXyrbAKfCYc8zIHiRVWQPzJCFkN3rsISpsGgbA+W2HLExMBj4pwyPMJy5V1Ld1ZH9xvhZTPiHJSMAyp9qeM8sElV5pj6dIu9gNtxfuMOWFz01ony8yCQN9/MG0Nuh5jEdvhYbH5YAVmJ8wcusOUyGhXBaSOSdYmAYmxQV719V3pPf9F/8AZx6znXNy8PzzRoY1+73rTpCgLZq1o7dzYODsfE3ygLyq0xWN0Wdh1voIHwoKKliOrat/AvF+Z4ZlhnlUQRHnqHkYIrBj1g3f5gx+un5YB0xj4xmXiglkjTW6oWVN+ogbDbf+mFkc3IySaZJpIYqcxMNZELAi021kxsp2s9O1XWHCOQMAykEEWCNwQexGARfUUoy0kGYgdKkWQcxjsodgwYVsxGskL+IgCxd4r9ERxrmGkjEQhZFjRteos9tqC70fwhpPxMPPfAiCd8zno4Gy9T5bMW8sRDQuhX7xmRj0atvB3sXYOHvj3DUXLStDDEJFTWvSFsoQ6iwL7qMBPT0Cvl9DxqVjeSNQwvpV2Ve47UBhRz3Bocw2b1Rqkf2uPLoFtQRpUMaFA2zkdvwjDj6bz0Rycciyq66Azvq2sjUxPtub3wm5POxtDFA0mTSRWTNyRyykOW1CUFrUBGvc/FWAYvSGSLqksrSc2IvEysVPwkqdwNRU0CASfGCHqzhxny5UEWjLKA1gMUOoAkbjcDejXse2BPori0c02YMTAxyhcwg8gm0cbbfEo7fPDLxV9MEp9o2P9FOA4u8BkGsOzLYemGmSHWSVujQ3upFIBPY/hwch/aHmYYzG0ayuBfObp03q2dR8RFVYIBprCkUT3pXhMU8LHawFCOtWlqOxN2DtYNg+QcK0fCy+alh5QUAF5JNQSMhGKgkm2QVZKgN4AauwaOBcTebOpNnDaQam1sppXK10AGlUBjZq91s+MHFhM0bFM20WWjBBcyG6JO+2mj5u9tu++KOFNDE+kgNFIW0TrGFSysZtASzMAU3fcdrODWV4RHJN1lVB6uUo6ZNiCym6Km7IqxZBJBwC5w6N83ks4kbcyQRxSQM4AfULaNnA2V9S3Xfthk4fmP8AifDopiArtplCg7Bka9Nn6VZxnl9L5jLytLkpkVSpBhZANW9rb73ptgOns1XQFAZ8un2hpc1K7RR9TZaQctoneiZF0HRIPio9710SRWAbxmhJy3dVbY2vY6RsxH+zxnt77b5c4lESQnSLpG1H5dDEjpo2Ajhl7UVPbHw9oU/w8UnNOppI6cEaXbUpsbqQSVDV9fiGNETcosU0uGUA9trG2pbobf5DR+DyBLLcTST7jNKus9BDDpf22N6S3cKb7Gi1XgfmPTMuXYy5GQqSOqJzat89/I+e52GpcfM4ebfMpaAUhh0H5WeqO9rV7B2q++PcOczEPw6pR35E20qAflYXzB89/rgLMl6tUMY82hy8g8t8JHbVf4R9dh21HDMDgImZyudVVdQWqwjinX30/MdiVOBZ4Tmcl1ZVjLF25Lfh+m9f6aPybAM3EM6kEbSyGkQWTV45qeJtLIyZVOYZLZI3XluA5JLEo4uNWOo6hvZrfuxw+vYZAVXSkinQ4lYgBurpWgS7dJOkAHbejgbBkHSVZ8mbeZgskzqoQ962Qhio3AQ/w0wo2BTMOsXKy/VUK6UodRRIwGO3Ynx7lNsCeJxUsrR2JcuglVlPSWlDBWUXQSowQvbrYYYs5w/7NlJXMpMq/etK4+J13AI7BSenSOwPvvhVn47ry8WmCQMZSEC2AEV4zIm6gmNtQrp2+VXgGrisynNQxHUszKwVgaLIRbFe9lHVCQe1jwcU+kc3UuYyxK3EQSg20klr0i9kYBXA/CWI7VgbmeNSSVBnIDBmNQ5RjcNrVrQuvsVNaks1qXc3jFmeMxR57WxCTIy85BeysoR3P8C0CGOxB+WALJlZYUjzcQ63cl4HJGpJmtUvfSyMQ3YizINtVi1s/ncxywvIyyu7obBzDUmq/KKL01+L/tjaeJR5kZRlb7uQmUbijoFgX5FkGx+XAbP8VGWFxJznSSaVUVhuGB3Y9lXmNpvck9gd8AA9Pa8hlHWSJpNM/LRYjZlGXYgUtlg7UOncUBvhU9X+lxxLiBYZpImY26zZY5flp4IJNTHwTse3jt1zhfpXKtFrdFkll65JiKZ2qiQe4X2A2qsW/wDgvKAHSjK9llcOxZWPkWT/AE7HsdsAO4fwaLh82RSH92Ymy+okWx+NST5s6jthyIxy6Vs2fvEyyRw5WZWnjD6iXQjW8SAdK6GLVZ1AjYG76WM0mgSa10EBg1iiCLBv2rADnysWRy0zZeKOMKry6VWgWq7IHvQwvcG4ZAZFOcAknc6o2choHJJYcn8Pm6I1/Wrw7qb3HbHPeH8MZ3mjiZBHJJMXhkXXE9FW7X0klySV/oawFPrLLw87MzTyqTAFdEck6Y2XqZACGHUCbXfp9wMFeF5EPCRAylgeYiO1hx7617+QJ133GoEgg/JUopDPFzB+GGUhm23uCU1rqt1amr27ElDwXh+bJlEETOGOq00srdjY2Kt7+TgLMvxGSF4xKHMcraAWA1RSeEYjZlben96G+oVm9aPyzBJGFaYs0QjP/NVhqZQPJGgMNjVdj2JEem8vpKaG0EUV5j1V321V33xn4jw7IwIxnWOnGktKS7N7AFiWPyAwC7wnPLIxbVJrU7xiQqTpBsKpvqHlbvtsNxggkgkpnMaGNSqBUYsTVBbbZhv2F6r/AK5Jcqk+YSCRXZZEbQ8lLOoXftuzp83AKmvivbLxLh+ZySkmpIgKMgHZR2Dr2IHzutyCvYgemjcGhSOI1BAOr4g1LTfFpIPSTTA7EHH3JMOXppb03AK1AOAR92W3U/wHdd+4wBHGgIlUGGuap0rojt71DUWk7GtWoLuBQxu41xJFDSu+ViQsscqu4bWbC2QGoEE/zUO+wGA98UlqJ3TTIqspXmICzSFb1WrJooUC3fY+24vifqUolLmeXEBpndmvQxI0pG7aSWPV8QPa7ABONXFsgW5i+Sh5qhuuj+LauYvswo++5sCc36aYcqRJ35SxEK2j4delmYEakbUVBOoKdh1YDBlCI3Cu/JDDQkCqjREWW2clg9E6mJW+tfhJxomyzCM62MLElmeFyQ2jeyljxVEPdjYHztyGVkjfmRKI4r0vyUjmSRaYhiFJKhTewNdZ9rx84fkndgu55sZ+9QGWMmjdliApBIAj70TWwrAQ56eZxz5DPCu+mIDWNtiy7XffUyivHvi+LKQSKvKzjkBlaCHSBLr2DamJt1NCwABQNk+Bv2iZFjjKxSiwIQp1EgdKgUOZEwAU3Y81VUb/ALVmctUut+pvv820auqgbCNVBXVW9yMxAIFazgHCbk845yQMzLcECjckgnVpXyzMDv7LewvFedg5eWlElc/Nvp0g3TONKqD5EaCyarpY1jLwIs6q+XVZJAugyymliB3KBR1FtgWFLZ8jYCn1Zn2yAjk5qNPIdBmm3WJbGorGpFCyCd+y7sdrAaXfOoiCBJDlszJNJEStlbYCIWa19fyXpo1e32XKl800gjnjTXExysYFskVkSSC9KgtQVRTHQe4NDHw8c91RoJYpFoxieRMqwNbaeRGWAJHwlt9wfbF8gzmVlmRFEozFoUGYkLK2mOmV3Q9tVeLFbDTuDLwTiarl8vFZWWIQrNGwKsuoaNwd6LeexrvghwzOHN5clXKMbGtQNvPTdgkA1fuDgJmc1Dm4hHm1ljlVFPNhD110QyOgsBiL0kDcbjbHv0ZxiFNeWMyMwkZkbQYxIHYsQAdtSnUCoJ7XtdAB3GfTZjzMSw5zMwiQNJMzytIriMIKIZhp2NEgg1gR6kjhjyfJUghAvJeeSNFWjqAEZ3EdHuVJqrsC8Mf7Q85G8SLHHHmZFkRihdQqoDbGRjsqECt/i7AHwo8AyhjeAGCNFC6hIE062aVS/ddwOmiNtxucAd9JcSzkeXMb5iLNSFiwl0SOFG3TSIAf9QoHzWLPReeLZxodayNHzTJpR4+WZOWaIfvutCjuGvwcMvpp9L5qHf7uYkA/lcBhXy3I/TBwDAVZvKJKpSRFdT3DCxha4tw18vcyOzJGpJbV97Gosnc7TIO+h9+9Ne2GvAz1MLyeZFX9y+3v0nALmS45mc0CsdkrswSMwdyQGdpbKXR6FViK741N6UlKkrOI5DW6AksB+F5C3NYfNWT6Y1emEqXMDxq2/wDuS7YYsBzn0zycvmoWJjjMqTAkdmcmA1qO7HwCTv8AXHQpplQWzBRdWTW57d8JkvC5Y35IMMrPG6IpQlQjFLkmUmqXRQUfGT3XejWQ9JZWNQGjEzAVrm+8New1WFH8K0BgOeftN+wGaH7tZYwWeaONW1M2wTRpIW2YlSRe53vDB6DykmYE+YzkGiTMJ8WlaVQX6V2J21XZJvvQwzt6Yy5NlCVu1TUQi7UdKigt+a74EZvh0cWa5bwnMQyRM4V2MhiKMqsFV7tWDqaG40nY3sHzJKHgjUyps7pFqJbdXKgcxSCknjY/IA1jRBw6ZC8kUmk761LCid7OoAqT7nSp9zjJL6ZXSX4e6KrLRjO6MPbyNu2lgR4GnvjDlOINE5D3l5a3Vj0EDa7N0P5tSjsHXAEMxlWldTIqq7kAOFEbA+Cpt1f3oMpPzxXmARIdYBkQFll08p+n4jZBBHyYFf4t6G05hT0sDAxHYrqjYD3S/wD0n/NjTnow20uqJjRDglo9Xggn4T/pO+xwCxw3grmV5Xm5iPVyLCdZQbmMMpdSDZFqRsT74MRZp8koBQ8nYco/hUjuh+GhuDEfbYjsfHFoZIiC6oPHPHQPqxAYjfwR/mxFcyqwZleOr1M6lBsRZbmMaUG60i/JwHrM+lYpBzsjJyWO1ISqtR+E1ulGxXYb9OBGczr5dTFLlhAzUWmjDFm0mwFogkjc3rodyPGLI+KMstcPBbVReMjUtGwHAsHcAeVHbqPbBTJ+mMxK6yZ3MMSu4jjNAH3sVR7gaRY36jgMXGFm4hAZFTLxiLVauWkclfijOnSEuq/H4NYXvTHFprlzcicxYyRJIQV0MEATUtk7WxkYdtad6OGnNem8zMzzPMuXLKQ6QCzIKNaiTV/1+uBPofNww6YubzBPazqW1FZOyMdOyCReithaqB3wBDh/Ho3YS5c6yLHKBGrey0JBIpg1tGTseoA+TmlhTNT8tJI2hmNkMpbZ9TqjJY6ldJtn7auxrG/Jwhc0+VzkaTqVVoJ2XUSDqGhyez0lgg9VE7HbGmfKJlcyHlnIgCNNb6bDR7Eu9amARtrN7Hc4CrjHp3LZfLMRGHf4Y7UUrOdNqoARSb7gDGf1zHHF9nJYKYonCeTQMRNb2dlG1HBHikWbznLMGnLxowkDyrqd9jto20De9TEnt04XuLSZYxPFPGGzhuPVI2veurQx+EVZKrVX2wB7/izLm9S5eYrLEPAUnlk2wViG2DAUaO+wOGTKZpJVDIbH9wfII7gjyDuMc641ls1lxl5szIfs6PpcK9uiyELRYC2A2Hnz2wbkGWiCvk2/xDISqINRmH/mL7XtrNabO/cYBwxRnssJY3jJIDqVJHcAitr84+cPzQlijkAoOgavaxdY0YAVwPhkkJkaWUSu57qmgAAsRtqbfqPmvYDBXExMAncBzmZZ58yqpMkj1yx0SRhQNIBOzijZU6aJNE3jXxj1Mi6IdEyyu8agab06nA6ipIAr/t7jGLL8ALRSsryiTmyFkV61VIx0+1FW2B7WPGEaDMKcpEmWcLLJnEYGRSKWOTWASaBcynSQSCW2PbAdPg4jJqkEcTyMzki+lFAtBbH3Kk0oY79txjPyZYc3l3mk1o0bxaqqpWKtXyVgtCyd1HvirhWazf2eN4oY2ILrLC7FGU6zurFSDQ/CwF7Gxgd/xmbiAlyyRqjRxjnxTDS2og7DY7agQGFjs1nYYBszXDbYyRNy5T3arDV21rtq9u4Pzxlm5c9Q5qIK/dd7BI/FG+xv5bMMc1g9bZ9tKCSKwqiTcFlfcEEBCdmBBsizfbGHOesOI8plm0klSArIAJCADadN37CjvpN4B3z/AKbngQrDU+X78pvw+9AV+hSiLPS+PuR4/qDaZNLH8MlHetwQxCtXkKUYeVw3cIkLQRFiSxjUsTVk0LutrvAn1hwuN4WkIIcFOpTpJGoCiR37mr7dxWADR+owp5eWj1uRSojFoyKFsqlQ2kE+KT+LGiL0m+YcS5tgKoqigBrHYkjZSL2C2R+c4aMhw+OEERIFs2xHdj7se7H5nfA31fnpoYA0Isl1Vq2IU9yCQQD7Egj6dwGgSZfKKsSKFLElY0Fsx8tXc792P6nHn7NPMTzW5MfiONuo/wAz+P5VqvzHGX0jxLKTK/2Y9YI5wY3KG7DmWSSfY9vbDBgOcPLLmtQaRph/04RzQPFWNECn+YyfXH3/AMPykwZXoQn7wmRjO6qjLbbaI0csQBpXY2QdsdFUVsO2FTPyH7RJOHVNYTJxMTVEM7SOL2NXSj3Q++A3/Y0zU0rOtxKnJG56zq1Mf8rABSNwdVYWeNSOcpw9pS8/+JUtS2zoFkNEfiNDcecPuTgSNFSMAIoAUDwBhKz/ADFykkSELNlMyoidlLggkOhIALEaH0NQ8NgLc8+oJHk5GkhkRnaKNgGCrQKxsfhu60Gh817Y9cQzuTOWZIIwxUi1EZuNgR8ZI6CL8798DOF5gz51pE0ZTMNGpIGmRJqLfiFa1YElWFHzR3GCGflzhgmYmCJFkJksltdEWqm1Cg9tRs79jgB3EjNNkJY8xm+SVUpGq1rd1UMvWep96+FVO141ekM60uWaTLKkETnmPNI2ojUAzDevh3FsT9cYeFcQjy7TPy+a4ZdM0tdI0DqvwL1d9F+++PnAuC5h0CqdcetpB3jj1MbBsgkgeFVT8nGAbvRE4+yQx7h0QBkawy32sHeiOx/vg/gJwH08Mu7Suwed1CO4XSCASRsSzHcndmY/PBvATExMTALnGM59jzCS0TDOdE1C9DKpKy7eNIKt9EPg4qzPCsus5Z40aLMWA4/C7e9bHWD0v3BsX1CrvU+cZJcvWkJG/OnZvwp+7H0svd+AjYIZbhYEckDANCdkX8qkfD+huvbb2wArLcMaUPpzE0M6Hlysmn7wqOhyrKy2VINir7XsKTOKZabL5krIsjznSy5mM27AtSqCQdItfgqqsfMteTzwg4gIHYl2QJrYfvQdbxb/AJ0CSA33BvwQMfqmLVxCLc0OTt/9Q/8Au8AC9RcMfNTxuMnmeY8WnMaFWMA+DqdSHJ3FDtv74E5z0WqMzNwqaSMCzqzSAKBvYAQfOx88duxh44D9mnoEnlPQHc9J2GARfQozEjSciM5aJNlDuJFLCrjKitqNhxTCqOoYO8d46Fy7rmU+zuCu7sOW1MN1fYH3o03yx5/Zu6NDMYmVkM7EFTqBsA97PjDW6AiiAR7HfABjxiScVk0DA/8APktYx81HxSfpSn82ET1vw6bU0c+ZOt+uCRuhVC6QyqVZVS2YAh9zqUh7FY6thG/aRNpaEUeqKZFpS1s3LAXbuSL280cBz3Ml4CxklMTo3RKTy5EvsC1U6961AEiulqvB/hn7XXCFJIRLJahZkNR0xrVIN2Wu9Ld7gVhv456LjkX7pU0j/kv8BHsjbmPetgGX+HzjknHvSsEGZLTiZHYM1UwPSRZBW7FHT0Xf/lnbAfojCO37NogU0ZrNqI/gVnWVV+iyKwB+ffc4eMTAAPSfpWLICXlu7tM+uRmoWd96UBR37gb7ewwB9S8VkhlkVxyg8qukpOldKKNIBogsXBtT4Nd6w+4+MoIoixgOacPzkXESVjiaLMBeYYnUiOXtqaJiNtyLNUbGpT3F3DfTGYnDCaLlqxbUZWLmr20pretQonrAHamw/wCXyUcZJSNEJ7lVAv61i/AB+G+nIIaOnWw+EsBS/wAqgBV/QA4MYmJgJiYmJgJiYmJgFXi3Gfs+ZkUwySNIi6QFsGNL179iRr7Gu498G+EcWhzEYeFgVoWK0ldrplO6mvBGF31HxFkbMhspmZrjEcfLGzKRb0Renc7miTS7GsL+bSPOxPLncjJFNGguZQQshBA3tQdPmiDQv2wDDnyZ81IkaCRtMMiOGCqoR3IJYWWIJYFQO3erGGLN8HglljmeNWlj+B/K+a+l70cJPDOJ8NyeallUNEHiUB2VlUKCbWmA7EarF9/ljoaMCAQbB3BwH3ExMTAeI4lW9IAs2aFWff6494mJgJiYmJgJhE/aS1PECW+8jeNAqk6nLxFVFA9WxIHyPth7xMB//9k=" id="172" name="Google Shape;172;p23"/>
          <p:cNvSpPr/>
          <p:nvPr/>
        </p:nvSpPr>
        <p:spPr>
          <a:xfrm>
            <a:off x="155575" y="-1096963"/>
            <a:ext cx="2286000" cy="2286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3848" y="1853932"/>
            <a:ext cx="3484984" cy="3484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4.bp.blogspot.com/-qJi0bJI2U9M/Tyas-f3pEtI/AAAAAAAADYc/dC6F6AmpsNQ/s1600/MMA+-+FOTO+6.jpg" id="174" name="Google Shape;17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640"/>
            <a:ext cx="1838325" cy="24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2627784" y="18864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795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s://encrypted-tbn1.gstatic.com/images?q=tbn:ANd9GcTh3nLYcHNlkQuhkT49zro5Mrs7uXH7z2HWaAVan5W6DwibrNh-"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286" y="1340768"/>
            <a:ext cx="3960440" cy="4182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2747" y="404664"/>
            <a:ext cx="183832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2476085" y="5949280"/>
            <a:ext cx="47628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instalou-se em Bagdá uma fábrica de papel.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1115616" y="533400"/>
            <a:ext cx="756800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1150</a:t>
            </a:r>
            <a:endParaRPr b="0" i="0" sz="32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://www.papeloteca.org.br/figuras/FotoFabricaMoinho.png"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9020" y="1464618"/>
            <a:ext cx="3168352" cy="363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1774" y="332655"/>
            <a:ext cx="183832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2555776" y="5661248"/>
            <a:ext cx="50064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árabes a implantaram em Xativa (Espanha).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1112031" y="280120"/>
            <a:ext cx="7063953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1440 Johannes Guttenberg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844824"/>
            <a:ext cx="3755120" cy="367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008" y="3429000"/>
            <a:ext cx="4113807" cy="308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4328" y="260647"/>
            <a:ext cx="1576387" cy="21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755576" y="533400"/>
            <a:ext cx="792804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Século XVII  </a:t>
            </a:r>
            <a:b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LIVRO</a:t>
            </a:r>
            <a:b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467544" y="5157192"/>
            <a:ext cx="8216081" cy="122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“Contém, envolve interesses jurídicos, </a:t>
            </a:r>
            <a:endParaRPr b="0" i="0" sz="20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econômicos e comerciais, </a:t>
            </a:r>
            <a:br>
              <a:rPr b="0" i="0" lang="en-GB" sz="2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GB" sz="2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desenvolve o potencial de difusão popular”.</a:t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3808" y="1556794"/>
            <a:ext cx="3600400" cy="36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328" y="260647"/>
            <a:ext cx="1576387" cy="21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1644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3113" y="2204864"/>
            <a:ext cx="4423395" cy="23818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1403648" y="5229225"/>
            <a:ext cx="638283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Blaise Pascal criou uma máquina de calcular ("Pascaline").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Fazia apenas  </a:t>
            </a: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n-GB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sultado de imagem para blaise pascal" id="214" name="Google Shape;214;p2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6296" y="7937"/>
            <a:ext cx="176212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1259632" y="54868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Século XVII </a:t>
            </a:r>
            <a:b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JORNALISMO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398381">
            <a:off x="3321961" y="2311714"/>
            <a:ext cx="27622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0.gstatic.com/images?q=tbn:ANd9GcTBngufnb8TQHHVK8JpcZEHcS9_X5t8uYOadBmfdAKc7Axp9ay0dJVHjDs" id="222" name="Google Shape;22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9859" y="188640"/>
            <a:ext cx="1550945" cy="2794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1694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1608889" y="5373216"/>
            <a:ext cx="6399212" cy="122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Gottfried Wilhelm von Leibnitz </a:t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inventou a Roda de Leibnitz </a:t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capaz de X /. </a:t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2780928"/>
            <a:ext cx="6809695" cy="1862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0.gstatic.com/images?q=tbn:ANd9GcTBngufnb8TQHHVK8JpcZEHcS9_X5t8uYOadBmfdAKc7Axp9ay0dJVHjDs" id="230" name="Google Shape;23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9859" y="188640"/>
            <a:ext cx="1550945" cy="2794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1619672" y="54868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1800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2492896"/>
            <a:ext cx="8119685" cy="28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766" y="160598"/>
            <a:ext cx="2370234" cy="186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1259632" y="539246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Evolução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://www.dicasdeprogramacao.com.br/wp-content/uploads/2013/04/evolu%C3%A7%C3%A3o-humanidade-computador.jpg"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792" y="1756752"/>
            <a:ext cx="5760640" cy="4874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2051720" y="327567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1801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2195736" y="5445224"/>
            <a:ext cx="6399212" cy="1091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 França, Joseph-Marie Jacquard criou um tear mecânico com uma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leitora automática de cartões perfurados. 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672" y="1533793"/>
            <a:ext cx="4974299" cy="37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8520" y="160598"/>
            <a:ext cx="2370234" cy="186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1833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179512" y="5085184"/>
            <a:ext cx="8712968" cy="1512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Charles Babbage</a:t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máquina analítica capaz de somar, dividir, subtrair, multiplicar, armazenar dados em uma memória (de até 1.000 números de 50 dígitos) e imprimir resultados. 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3933056"/>
            <a:ext cx="17430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608" y="1484784"/>
            <a:ext cx="4680520" cy="350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3766" y="160598"/>
            <a:ext cx="2370234" cy="186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1835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://www.culturamix.com/wp-content/gallery/historia-do-telegrafo/historia-do-telegrafo-01.jpg" id="260" name="Google Shape;2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2348880"/>
            <a:ext cx="2834155" cy="1904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ulturamix.com/wp-content/gallery/historia-do-telegrafo/historia-do-telegrafo-05.jpg" id="261" name="Google Shape;26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7984" y="3301156"/>
            <a:ext cx="3945361" cy="277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3766" y="160598"/>
            <a:ext cx="2370234" cy="186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1890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2195736" y="5733256"/>
            <a:ext cx="6399212" cy="587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William S. Burroughs</a:t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375" y="2190750"/>
            <a:ext cx="314325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766" y="160598"/>
            <a:ext cx="2370234" cy="186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1890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251520" y="5373216"/>
            <a:ext cx="8415436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Herman Hollerith</a:t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cartões perfurados para agilizar o censo demográfico dos Estados Unidos. 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928" y="1916832"/>
            <a:ext cx="5154149" cy="386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766" y="160598"/>
            <a:ext cx="2370234" cy="186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1588418" y="54868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Séc. XIX 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348880"/>
            <a:ext cx="36385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426bee2f-a-62cb3a1a-s-sites.googlegroups.com/site/fctunlcomunicacao/evolucao/telefone.jpg?attachauth=ANoY7cpbNybPJUjzjDdMKexYzUKXos-QBlkt09-gzFcbrb0OUvx-MkW-rdn7EOyA6lJLZOEG2XMZtxfpd3SEn1vPMvExy0QxnRpGjDV00wblcJSgkgpFVsbRjqk4NoUb1kDd0dktMFvH3QwOcf6X5xEKyTmLEqGB_4WwLYazwHE6o6hs2cZudCmnsP5MM2fYS3in59FoIpfmSiXa25buUlb7pzXUJSwtsIicHNpi5lIXbsoSvTxotQ4%3D&amp;attredirects=0" id="285" name="Google Shape;2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024" y="3174702"/>
            <a:ext cx="34194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6256" y="116632"/>
            <a:ext cx="2267744" cy="257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827584" y="600851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  Séc. XX 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://www.passeionaweb.com.br/blog/wp-content/uploads/2009/06/tv-antiga.jpg" id="292" name="Google Shape;29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1844824"/>
            <a:ext cx="3971925" cy="388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6256" y="116632"/>
            <a:ext cx="2267744" cy="257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1115616" y="47842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1943 Surge o ENIAC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697620"/>
            <a:ext cx="6581372" cy="43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6256" y="116632"/>
            <a:ext cx="2267744" cy="257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1475656" y="533400"/>
            <a:ext cx="720796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en-GB" sz="2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1945 - Jonh Von Neumann </a:t>
            </a:r>
            <a:b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1691680" y="5301208"/>
            <a:ext cx="6399212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Publicou o '"First Draft of a Report on the EDIVAC" que estabeleceu o </a:t>
            </a:r>
            <a:r>
              <a:rPr b="1" i="0" lang="en-GB" sz="2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paradigma </a:t>
            </a:r>
            <a:r>
              <a:rPr b="0" i="0" lang="en-GB" sz="2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de projetos de computadores. </a:t>
            </a:r>
            <a:br>
              <a:rPr b="0" i="0" lang="en-GB" sz="2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1700808"/>
            <a:ext cx="4293071" cy="3552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6256" y="332656"/>
            <a:ext cx="2267744" cy="257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1959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4" name="Google Shape;314;p41"/>
          <p:cNvSpPr txBox="1"/>
          <p:nvPr>
            <p:ph idx="1" type="body"/>
          </p:nvPr>
        </p:nvSpPr>
        <p:spPr>
          <a:xfrm>
            <a:off x="1259632" y="5661248"/>
            <a:ext cx="7279977" cy="731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PDP, Unix e Linguagem COBOL </a:t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824" y="1561661"/>
            <a:ext cx="3384375" cy="3989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mrpopculture.com/content/images/robert%20f%20kennedy.jpg" id="316" name="Google Shape;31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1" y="188640"/>
            <a:ext cx="1695450" cy="20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Idade da Pedra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://cdn.olhares.pt/client/files/foto/big/26/267927.jpg"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786" y="2060848"/>
            <a:ext cx="4108563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032" y="2852936"/>
            <a:ext cx="38100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0272" y="267822"/>
            <a:ext cx="1968431" cy="17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idx="1" type="body"/>
          </p:nvPr>
        </p:nvSpPr>
        <p:spPr>
          <a:xfrm>
            <a:off x="457200" y="1428750"/>
            <a:ext cx="8382000" cy="1496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IBM pesquisa em automação de </a:t>
            </a:r>
            <a:endParaRPr/>
          </a:p>
          <a:p>
            <a:pPr indent="0" lvl="0" marL="0" marR="0" rtl="0" algn="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tarefas de escritório.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3" name="Google Shape;323;p42"/>
          <p:cNvSpPr txBox="1"/>
          <p:nvPr>
            <p:ph type="title"/>
          </p:nvPr>
        </p:nvSpPr>
        <p:spPr>
          <a:xfrm>
            <a:off x="547688" y="214313"/>
            <a:ext cx="759618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Décadas de 60 e 70</a:t>
            </a:r>
            <a:endParaRPr/>
          </a:p>
        </p:txBody>
      </p:sp>
      <p:pic>
        <p:nvPicPr>
          <p:cNvPr id="324" name="Google Shape;32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725" y="2287774"/>
            <a:ext cx="3168352" cy="422446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2"/>
          <p:cNvSpPr txBox="1"/>
          <p:nvPr/>
        </p:nvSpPr>
        <p:spPr>
          <a:xfrm>
            <a:off x="3707904" y="4377879"/>
            <a:ext cx="525658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Naquela época, tinha-se que ter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muita gente ($$$)</a:t>
            </a:r>
            <a:endParaRPr/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armazenar e indexar os arquivos.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mrpopculture.com/content/images/robert%20f%20kennedy.jpg" id="326" name="Google Shape;32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640"/>
            <a:ext cx="1695450" cy="20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idx="1" type="body"/>
          </p:nvPr>
        </p:nvSpPr>
        <p:spPr>
          <a:xfrm>
            <a:off x="467544" y="1556792"/>
            <a:ext cx="83820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413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Ext2, Ext3, ReiserFS....</a:t>
            </a:r>
            <a:endParaRPr/>
          </a:p>
          <a:p>
            <a:pPr indent="-133350" lvl="1" marL="82708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3" name="Google Shape;333;p43"/>
          <p:cNvSpPr txBox="1"/>
          <p:nvPr>
            <p:ph type="title"/>
          </p:nvPr>
        </p:nvSpPr>
        <p:spPr>
          <a:xfrm>
            <a:off x="547688" y="214313"/>
            <a:ext cx="759618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Sistema de Arquivos</a:t>
            </a:r>
            <a:endParaRPr/>
          </a:p>
        </p:txBody>
      </p:sp>
      <p:pic>
        <p:nvPicPr>
          <p:cNvPr id="334" name="Google Shape;3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857" y="4437112"/>
            <a:ext cx="2822822" cy="2260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8" y="2204864"/>
            <a:ext cx="8064896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mrpopculture.com/content/images/robert%20f%20kennedy.jpg" id="336" name="Google Shape;33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2835" y="141849"/>
            <a:ext cx="1695450" cy="20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idx="1" type="body"/>
          </p:nvPr>
        </p:nvSpPr>
        <p:spPr>
          <a:xfrm>
            <a:off x="467544" y="5301208"/>
            <a:ext cx="8382000" cy="1208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IBM System R introduziu uma linguagem chamada Structured Query Language (SQL).</a:t>
            </a:r>
            <a:endParaRPr/>
          </a:p>
        </p:txBody>
      </p:sp>
      <p:sp>
        <p:nvSpPr>
          <p:cNvPr id="343" name="Google Shape;343;p44"/>
          <p:cNvSpPr txBox="1"/>
          <p:nvPr>
            <p:ph type="title"/>
          </p:nvPr>
        </p:nvSpPr>
        <p:spPr>
          <a:xfrm>
            <a:off x="547688" y="214313"/>
            <a:ext cx="759618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Décadas de 60 e 70</a:t>
            </a:r>
            <a:endParaRPr/>
          </a:p>
        </p:txBody>
      </p:sp>
      <p:pic>
        <p:nvPicPr>
          <p:cNvPr id="344" name="Google Shape;34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1484784"/>
            <a:ext cx="6155942" cy="3458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mrpopculture.com/content/images/robert%20f%20kennedy.jpg" id="345" name="Google Shape;34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3407" y="170424"/>
            <a:ext cx="1695450" cy="20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547688" y="214313"/>
            <a:ext cx="759618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Alguns SGBDs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://www.oracleimg.com/us/assets/oralogo-small.gif" id="351" name="Google Shape;35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375" y="1504950"/>
            <a:ext cx="2814638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ybase Business Intelligence Solutions - Database Management, Data Warehousing Software, Mobile Enterprise Applications and Messaging" id="352" name="Google Shape;35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4113" y="2870200"/>
            <a:ext cx="2928937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/>
          <p:nvPr/>
        </p:nvSpPr>
        <p:spPr>
          <a:xfrm>
            <a:off x="5514975" y="3716338"/>
            <a:ext cx="1827213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www.sybase.com.br/</a:t>
            </a:r>
            <a:endParaRPr/>
          </a:p>
        </p:txBody>
      </p:sp>
      <p:sp>
        <p:nvSpPr>
          <p:cNvPr id="354" name="Google Shape;354;p45"/>
          <p:cNvSpPr/>
          <p:nvPr/>
        </p:nvSpPr>
        <p:spPr>
          <a:xfrm>
            <a:off x="1519238" y="1905000"/>
            <a:ext cx="1528762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www.oracle.com</a:t>
            </a:r>
            <a:endParaRPr/>
          </a:p>
        </p:txBody>
      </p:sp>
      <p:pic>
        <p:nvPicPr>
          <p:cNvPr descr="http://lh3.ggpht.com/_uU5cLRayUdQ/SkW0WF3dydI/AAAAAAAABsE/1kkwEIcahtM/IBM-DB2-logo.jpg" id="355" name="Google Shape;355;p45"/>
          <p:cNvPicPr preferRelativeResize="0"/>
          <p:nvPr/>
        </p:nvPicPr>
        <p:blipFill rotWithShape="1">
          <a:blip r:embed="rId5">
            <a:alphaModFix/>
          </a:blip>
          <a:srcRect b="26400" l="0" r="0" t="26134"/>
          <a:stretch/>
        </p:blipFill>
        <p:spPr>
          <a:xfrm>
            <a:off x="3656013" y="2058040"/>
            <a:ext cx="3228975" cy="763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bird is used by approximately 1 million of software developers worldwide." id="356" name="Google Shape;35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1388" y="2924175"/>
            <a:ext cx="27146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5"/>
          <p:cNvSpPr/>
          <p:nvPr/>
        </p:nvSpPr>
        <p:spPr>
          <a:xfrm>
            <a:off x="1447800" y="3810000"/>
            <a:ext cx="1747838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www.firebirdsql.org/</a:t>
            </a:r>
            <a:endParaRPr/>
          </a:p>
        </p:txBody>
      </p:sp>
      <p:pic>
        <p:nvPicPr>
          <p:cNvPr descr="PostgreSQL" id="358" name="Google Shape;358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19738" y="4438650"/>
            <a:ext cx="21907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5"/>
          <p:cNvSpPr/>
          <p:nvPr/>
        </p:nvSpPr>
        <p:spPr>
          <a:xfrm>
            <a:off x="5716588" y="5303838"/>
            <a:ext cx="179705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www.postgresql.org/</a:t>
            </a:r>
            <a:endParaRPr/>
          </a:p>
        </p:txBody>
      </p:sp>
      <p:pic>
        <p:nvPicPr>
          <p:cNvPr id="360" name="Google Shape;360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5700" y="4438650"/>
            <a:ext cx="2500313" cy="81121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5"/>
          <p:cNvSpPr/>
          <p:nvPr/>
        </p:nvSpPr>
        <p:spPr>
          <a:xfrm>
            <a:off x="544513" y="5303838"/>
            <a:ext cx="4011612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www.microsoft.com/sqlserver/en/us/default.aspx</a:t>
            </a:r>
            <a:endParaRPr/>
          </a:p>
        </p:txBody>
      </p:sp>
      <p:pic>
        <p:nvPicPr>
          <p:cNvPr descr="MySQL" id="362" name="Google Shape;362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68763" y="5867400"/>
            <a:ext cx="1566862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5"/>
          <p:cNvSpPr/>
          <p:nvPr/>
        </p:nvSpPr>
        <p:spPr>
          <a:xfrm>
            <a:off x="5635625" y="6273800"/>
            <a:ext cx="1519238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www.mysql.com/</a:t>
            </a:r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16524" y="116681"/>
            <a:ext cx="2127476" cy="239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title"/>
          </p:nvPr>
        </p:nvSpPr>
        <p:spPr>
          <a:xfrm>
            <a:off x="179512" y="-27364"/>
            <a:ext cx="868362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Sistema de Arquivos X Banco de Dados</a:t>
            </a:r>
            <a:endParaRPr b="0" i="0" sz="28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0" name="Google Shape;370;p46"/>
          <p:cNvSpPr txBox="1"/>
          <p:nvPr>
            <p:ph idx="1" type="body"/>
          </p:nvPr>
        </p:nvSpPr>
        <p:spPr>
          <a:xfrm>
            <a:off x="539552" y="3573016"/>
            <a:ext cx="8144073" cy="4221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Ambos tem um objetivo em comum: </a:t>
            </a:r>
            <a:endParaRPr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1" marL="541338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armazenar dados em sistemas de computação.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6524" y="764704"/>
            <a:ext cx="2127476" cy="239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idx="1" type="body"/>
          </p:nvPr>
        </p:nvSpPr>
        <p:spPr>
          <a:xfrm>
            <a:off x="623342" y="5589240"/>
            <a:ext cx="8382000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Sistema de Arquivos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792" y="980728"/>
            <a:ext cx="4229100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>
            <p:ph type="title"/>
          </p:nvPr>
        </p:nvSpPr>
        <p:spPr>
          <a:xfrm>
            <a:off x="107504" y="260648"/>
            <a:ext cx="868362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Sistema de Arquivos X Banco de Dados</a:t>
            </a:r>
            <a:endParaRPr b="0" i="0" sz="28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9" name="Google Shape;37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8892" y="4005064"/>
            <a:ext cx="2127476" cy="239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idx="1" type="body"/>
          </p:nvPr>
        </p:nvSpPr>
        <p:spPr>
          <a:xfrm>
            <a:off x="539552" y="6124947"/>
            <a:ext cx="8382000" cy="70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Banco de Dados</a:t>
            </a:r>
            <a:endParaRPr/>
          </a:p>
        </p:txBody>
      </p:sp>
      <p:grpSp>
        <p:nvGrpSpPr>
          <p:cNvPr id="385" name="Google Shape;385;p48"/>
          <p:cNvGrpSpPr/>
          <p:nvPr/>
        </p:nvGrpSpPr>
        <p:grpSpPr>
          <a:xfrm>
            <a:off x="1607617" y="1340768"/>
            <a:ext cx="5972175" cy="4222750"/>
            <a:chOff x="1585913" y="2254567"/>
            <a:chExt cx="5972175" cy="4222433"/>
          </a:xfrm>
        </p:grpSpPr>
        <p:pic>
          <p:nvPicPr>
            <p:cNvPr id="386" name="Google Shape;386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85913" y="2254567"/>
              <a:ext cx="5972175" cy="42224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48"/>
            <p:cNvSpPr/>
            <p:nvPr/>
          </p:nvSpPr>
          <p:spPr>
            <a:xfrm>
              <a:off x="4191000" y="4038783"/>
              <a:ext cx="762000" cy="533360"/>
            </a:xfrm>
            <a:prstGeom prst="rect">
              <a:avLst/>
            </a:pr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48"/>
          <p:cNvSpPr txBox="1"/>
          <p:nvPr>
            <p:ph type="title"/>
          </p:nvPr>
        </p:nvSpPr>
        <p:spPr>
          <a:xfrm>
            <a:off x="230187" y="188640"/>
            <a:ext cx="868362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Sistema de Arquivos X Banco de Dados</a:t>
            </a:r>
            <a:endParaRPr b="0" i="0" sz="28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9" name="Google Shape;38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0101" y="4077072"/>
            <a:ext cx="2127476" cy="239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768" y="831401"/>
            <a:ext cx="4456782" cy="579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9"/>
          <p:cNvSpPr txBox="1"/>
          <p:nvPr/>
        </p:nvSpPr>
        <p:spPr>
          <a:xfrm>
            <a:off x="179512" y="221801"/>
            <a:ext cx="868362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Sistema Gerenciador de Banco de Dados</a:t>
            </a:r>
            <a:endParaRPr sz="28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6" name="Google Shape;39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0550" y="4005064"/>
            <a:ext cx="2127476" cy="239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idx="1" type="body"/>
          </p:nvPr>
        </p:nvSpPr>
        <p:spPr>
          <a:xfrm>
            <a:off x="395536" y="5877272"/>
            <a:ext cx="8382000" cy="70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6725" lvl="0" marL="4667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Plataformas Centralizadas:</a:t>
            </a:r>
            <a:endParaRPr/>
          </a:p>
        </p:txBody>
      </p:sp>
      <p:sp>
        <p:nvSpPr>
          <p:cNvPr id="402" name="Google Shape;402;p50"/>
          <p:cNvSpPr txBox="1"/>
          <p:nvPr>
            <p:ph type="title"/>
          </p:nvPr>
        </p:nvSpPr>
        <p:spPr>
          <a:xfrm>
            <a:off x="547688" y="214313"/>
            <a:ext cx="759618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Arquiteturas de um SGBD</a:t>
            </a:r>
            <a:endParaRPr/>
          </a:p>
        </p:txBody>
      </p:sp>
      <p:pic>
        <p:nvPicPr>
          <p:cNvPr id="403" name="Google Shape;4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2276872"/>
            <a:ext cx="4473575" cy="33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6524" y="3971344"/>
            <a:ext cx="2127476" cy="239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idx="1" type="body"/>
          </p:nvPr>
        </p:nvSpPr>
        <p:spPr>
          <a:xfrm>
            <a:off x="455356" y="5373216"/>
            <a:ext cx="8382000" cy="1208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Sistema de Computador Pessoal:</a:t>
            </a:r>
            <a:endParaRPr/>
          </a:p>
          <a:p>
            <a:pPr indent="0" lvl="1" marL="5413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computador pessoal é o hospedeiro do SGBD e o cliente ao mesmo tempo.</a:t>
            </a:r>
            <a:endParaRPr/>
          </a:p>
        </p:txBody>
      </p:sp>
      <p:sp>
        <p:nvSpPr>
          <p:cNvPr id="410" name="Google Shape;410;p51"/>
          <p:cNvSpPr txBox="1"/>
          <p:nvPr>
            <p:ph type="title"/>
          </p:nvPr>
        </p:nvSpPr>
        <p:spPr>
          <a:xfrm>
            <a:off x="547688" y="214313"/>
            <a:ext cx="759618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Arquiteturas de um SGBD</a:t>
            </a:r>
            <a:endParaRPr/>
          </a:p>
        </p:txBody>
      </p:sp>
      <p:pic>
        <p:nvPicPr>
          <p:cNvPr id="411" name="Google Shape;4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965" y="2708920"/>
            <a:ext cx="8272777" cy="159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0425" y="313382"/>
            <a:ext cx="2127476" cy="239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4000 a.C.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2852936"/>
            <a:ext cx="22002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8672" y="4487986"/>
            <a:ext cx="27241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6056" y="1811685"/>
            <a:ext cx="3723014" cy="2397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everythingdinosaur.com/media/catalog/product/cache/1/image/9df78eab33525d08d6e5fb8d27136e95/m/o/modern_man_homo_sapiens.jpg" id="113" name="Google Shape;11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531" y="416949"/>
            <a:ext cx="1800200" cy="192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/>
          <p:nvPr>
            <p:ph idx="1" type="body"/>
          </p:nvPr>
        </p:nvSpPr>
        <p:spPr>
          <a:xfrm>
            <a:off x="687164" y="5445224"/>
            <a:ext cx="83820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6725" lvl="0" marL="4667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Sistema de Cliente-Servidor:</a:t>
            </a:r>
            <a:endParaRPr/>
          </a:p>
          <a:p>
            <a:pPr indent="-285750" lvl="1" marL="82708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GB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cliente executa as tarefas do aplicativo (interface gráfica), e o servidor executa o SGBD.</a:t>
            </a:r>
            <a:endParaRPr/>
          </a:p>
        </p:txBody>
      </p:sp>
      <p:sp>
        <p:nvSpPr>
          <p:cNvPr id="418" name="Google Shape;418;p52"/>
          <p:cNvSpPr txBox="1"/>
          <p:nvPr>
            <p:ph type="title"/>
          </p:nvPr>
        </p:nvSpPr>
        <p:spPr>
          <a:xfrm>
            <a:off x="547688" y="214313"/>
            <a:ext cx="759618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Arquiteturas de um SGBD</a:t>
            </a:r>
            <a:endParaRPr/>
          </a:p>
        </p:txBody>
      </p:sp>
      <p:pic>
        <p:nvPicPr>
          <p:cNvPr id="419" name="Google Shape;4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1268760"/>
            <a:ext cx="5076825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6524" y="2924944"/>
            <a:ext cx="2127476" cy="239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>
            <p:ph idx="1" type="body"/>
          </p:nvPr>
        </p:nvSpPr>
        <p:spPr>
          <a:xfrm>
            <a:off x="346075" y="5661248"/>
            <a:ext cx="8382000" cy="993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Sistema de Cliente-Servidor </a:t>
            </a:r>
            <a:r>
              <a:rPr b="0" i="1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camadas:</a:t>
            </a:r>
            <a:endParaRPr/>
          </a:p>
          <a:p>
            <a:pPr indent="0" lvl="1" marL="5413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Acrescenta uma camada (Aplicação) entre o cliente e o banco de dados.</a:t>
            </a:r>
            <a:endParaRPr/>
          </a:p>
        </p:txBody>
      </p:sp>
      <p:sp>
        <p:nvSpPr>
          <p:cNvPr id="427" name="Google Shape;427;p53"/>
          <p:cNvSpPr txBox="1"/>
          <p:nvPr>
            <p:ph type="title"/>
          </p:nvPr>
        </p:nvSpPr>
        <p:spPr>
          <a:xfrm>
            <a:off x="547688" y="214313"/>
            <a:ext cx="759618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Arquiteturas de um SGBD</a:t>
            </a:r>
            <a:endParaRPr/>
          </a:p>
        </p:txBody>
      </p:sp>
      <p:grpSp>
        <p:nvGrpSpPr>
          <p:cNvPr id="428" name="Google Shape;428;p53"/>
          <p:cNvGrpSpPr/>
          <p:nvPr/>
        </p:nvGrpSpPr>
        <p:grpSpPr>
          <a:xfrm>
            <a:off x="1776702" y="1237887"/>
            <a:ext cx="6354763" cy="3979862"/>
            <a:chOff x="2286000" y="2886230"/>
            <a:chExt cx="6355061" cy="3980700"/>
          </a:xfrm>
        </p:grpSpPr>
        <p:pic>
          <p:nvPicPr>
            <p:cNvPr id="429" name="Google Shape;429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3801" y="2886230"/>
              <a:ext cx="1570397" cy="1390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86200" y="4800600"/>
              <a:ext cx="1752600" cy="198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86600" y="4800600"/>
              <a:ext cx="1554461" cy="19700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2" name="Google Shape;432;p53"/>
            <p:cNvCxnSpPr>
              <a:stCxn id="429" idx="2"/>
            </p:cNvCxnSpPr>
            <p:nvPr/>
          </p:nvCxnSpPr>
          <p:spPr>
            <a:xfrm>
              <a:off x="3428999" y="4276570"/>
              <a:ext cx="685800" cy="752700"/>
            </a:xfrm>
            <a:prstGeom prst="straightConnector1">
              <a:avLst/>
            </a:prstGeom>
            <a:noFill/>
            <a:ln cap="flat" cmpd="sng" w="38100">
              <a:solidFill>
                <a:srgbClr val="B5DADD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33" name="Google Shape;433;p53"/>
            <p:cNvCxnSpPr>
              <a:stCxn id="430" idx="3"/>
            </p:cNvCxnSpPr>
            <p:nvPr/>
          </p:nvCxnSpPr>
          <p:spPr>
            <a:xfrm>
              <a:off x="5638800" y="5792413"/>
              <a:ext cx="1447800" cy="0"/>
            </a:xfrm>
            <a:prstGeom prst="straightConnector1">
              <a:avLst/>
            </a:prstGeom>
            <a:noFill/>
            <a:ln cap="flat" cmpd="sng" w="38100">
              <a:solidFill>
                <a:srgbClr val="B5DADD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434" name="Google Shape;434;p53"/>
            <p:cNvSpPr txBox="1"/>
            <p:nvPr/>
          </p:nvSpPr>
          <p:spPr>
            <a:xfrm>
              <a:off x="4214198" y="3297343"/>
              <a:ext cx="1119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Cliente</a:t>
              </a:r>
              <a:endParaRPr/>
            </a:p>
          </p:txBody>
        </p:sp>
        <p:sp>
          <p:nvSpPr>
            <p:cNvPr id="435" name="Google Shape;435;p53"/>
            <p:cNvSpPr txBox="1"/>
            <p:nvPr/>
          </p:nvSpPr>
          <p:spPr>
            <a:xfrm>
              <a:off x="2286000" y="5943600"/>
              <a:ext cx="16002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Servidor de Aplicação ou Web</a:t>
              </a:r>
              <a:endParaRPr/>
            </a:p>
          </p:txBody>
        </p:sp>
      </p:grpSp>
      <p:sp>
        <p:nvSpPr>
          <p:cNvPr id="436" name="Google Shape;436;p53"/>
          <p:cNvSpPr txBox="1"/>
          <p:nvPr/>
        </p:nvSpPr>
        <p:spPr>
          <a:xfrm>
            <a:off x="7196138" y="4154488"/>
            <a:ext cx="153193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Servidor SGBD</a:t>
            </a:r>
            <a:endParaRPr/>
          </a:p>
        </p:txBody>
      </p:sp>
      <p:pic>
        <p:nvPicPr>
          <p:cNvPr id="437" name="Google Shape;437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7727" y="827152"/>
            <a:ext cx="2127476" cy="2395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381000" y="5718777"/>
            <a:ext cx="8382000" cy="1136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Banco de dados distribuídos:</a:t>
            </a:r>
            <a:endParaRPr/>
          </a:p>
          <a:p>
            <a:pPr indent="0" lvl="1" marL="541338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informação está distribuída em diversos servidores espalhados em locais diferentes.</a:t>
            </a:r>
            <a:endParaRPr/>
          </a:p>
        </p:txBody>
      </p:sp>
      <p:sp>
        <p:nvSpPr>
          <p:cNvPr id="444" name="Google Shape;444;p54"/>
          <p:cNvSpPr txBox="1"/>
          <p:nvPr>
            <p:ph type="title"/>
          </p:nvPr>
        </p:nvSpPr>
        <p:spPr>
          <a:xfrm>
            <a:off x="547688" y="214313"/>
            <a:ext cx="7596187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Arquiteturas de um SGBD</a:t>
            </a:r>
            <a:endParaRPr/>
          </a:p>
        </p:txBody>
      </p:sp>
      <p:pic>
        <p:nvPicPr>
          <p:cNvPr id="445" name="Google Shape;44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484784"/>
            <a:ext cx="7059793" cy="425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2858" y="287015"/>
            <a:ext cx="1831141" cy="206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type="title"/>
          </p:nvPr>
        </p:nvSpPr>
        <p:spPr>
          <a:xfrm>
            <a:off x="2195736" y="0"/>
            <a:ext cx="6399212" cy="792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1995 – 2015  INTERNET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2" name="Google Shape;452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3822" y="773944"/>
            <a:ext cx="9177822" cy="610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/>
          <p:nvPr>
            <p:ph type="title"/>
          </p:nvPr>
        </p:nvSpPr>
        <p:spPr>
          <a:xfrm>
            <a:off x="251520" y="303442"/>
            <a:ext cx="868362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HOJE Big data e </a:t>
            </a:r>
            <a:r>
              <a:rPr b="1" i="1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social business</a:t>
            </a:r>
            <a:br>
              <a:rPr b="1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8" name="Google Shape;458;p56"/>
          <p:cNvSpPr txBox="1"/>
          <p:nvPr>
            <p:ph idx="1" type="body"/>
          </p:nvPr>
        </p:nvSpPr>
        <p:spPr>
          <a:xfrm>
            <a:off x="179512" y="5301208"/>
            <a:ext cx="8792145" cy="136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conjunto de dados são grandes e muito complexos para serem adequadamente traduzidos em </a:t>
            </a:r>
            <a:r>
              <a:rPr b="0" i="1" lang="en-GB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insights</a:t>
            </a:r>
            <a:r>
              <a:rPr b="0" i="0" lang="en-GB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negócios úteis, utilizando ferramentas de gerenciamento de banco de dados ou aplicações tradicionais e, assim vem agravando os desafios.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9" name="Google Shape;4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80" y="913042"/>
            <a:ext cx="8568952" cy="4241618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jpeg;base64,/9j/4AAQSkZJRgABAQAAAQABAAD/2wCEAAkGBxQQEhQUDxQUFBQVFBQUFBQUFBQUFBQUFBQWFhYUFBQYHCggGBolHBUUITEhJSkrLi4uFx8zODMsNygtLisBCgoKDg0OGxAQGiwkHyQsLCwsLCwsLCwsLCwsLCwsLCwsLCwsLCwsLCwsLCwsLCwsLCwsLCwsLCwsLCwsLCwsLP/AABEIAMIBAwMBIgACEQEDEQH/xAAbAAEAAgMBAQAAAAAAAAAAAAAAAQUCAwQGB//EADcQAAEDAgQDBgQGAgIDAAAAAAEAAhEDIQQSMUEFUWEGInGBkbETMqHwFCNCwdHhUmIzcgeSov/EABkBAQADAQEAAAAAAAAAAAAAAAABAgMEBf/EACURAQEAAgMAAQQBBQAAAAAAAAABAhEDITESBBNBUSIyQmHR8P/aAAwDAQACEQMRAD8A+IqFKKV0IVKhAREQEREQIEREoRSiIQiKUEIpRBCKUQERQgIpUICIiAiIgIiIgREQERCgIiIMkUIiyVCIgIiICIiIERQglERARERIikBTlQ0hFkGKXUyNQidNaQphEQhQpREIUooQSoREBERECIiAiIgIiIMlCIiwiIgIiICKERCURESIiICyaJ0UALswJyOa47GUTIzwWCLzHr4Kwo4BrjFNr3wTtb1Vr2bw7q7zkGVvS0+PNfSOFdnGtAkLDk5vj01ww2+YUeztfNLKbQORcPqssZw3EgEvp+bQHN/lfZxwlgtZc+M4OwDu2Kx+/l+V/tx8NPD21WOLRFRurQIkc1TvpwvpXarhpou+LTFxrH6mnUFeAxF3HqSunjz+U2yyx04YWK6qlH2lc5C0UYoiIhCIiIEREQIihBKhEQSihEQzUIiLiIiAiIgIiICIiCURSEGdJtwrGrTnKIi0+MlV9LVemFOajHACC0GBbS0Ktq8ey7FUWspA+ZPjdepp8dYXimx19LXHqvMcE4V+Kc5r3Op0WwTlMFxcJj0K9fhuBYakJoiSObiT67lcmUx3bW0t107KmaCbkgTAXmavEsVUcW0aD3RyBPrIXpKfFxcgbZSVm/iDwwuogE2teTLg05QASYBnyTHXmk2V4Ti1XEZS3E0S3/bKQI3Dtua8BXw3fqSOcev9L6/isbUr0yys0jO0kanKQ4w1xgRIHoV8ux+Ff8VzYh2Y2JAWnHZvSMsbpwOwrXMzC7htoHDcFU2IbBIExtOvmvXUcG4MyiM2sGxmdLj7hef4vT71hH3qt5WNiqULMhYqyqCiIiqEREBEUIgREQSiQiCUW7DVWtcC9gqNEywlwBkEatIIvfyWlFhFL2wSLWMWIItyIsR1UICIiAiIgIiIJUhQsgiWykL2XssJWBphxLQ4CzeUWkk+ZXleHVQx7XOGYDVukjxXoKWDp5PilwySO4Hd+9rWVMl8X0DgdI/hYpmC90lx20vCtcPhGtL3MEvIIJA7rQQAQCbn5QdVX9jHirSYBpC95Xw1Olh3EwO6RPJcl3LW+OlDwbhbqlBz7an+As+GYJ5Jbdrh1g+PIrTgOJsqCo0OdlcCS3aAIOXkOijAcap0S0U2uhogam2upSyrSxZvwLx81/ELw/a/hzWuFUAZhrNwQNjK+lU+LU8QyaZkjUHUeIXhe3B/Kd96qMeqi3ceS4phHMDnu7pyy08wSNPJeWxLDVAP6p73Wd/vmvVVn1MSxjRcBoE6QAB+65W4dgkOMAA3HmDbnddM2xunhMRSLSQdQtJVjxSmA7WSCROxE2I8lXlbTxnWKhZhYIqhEREChSiIQiIglFCINoqGMpPdnNG06T6LHwUIiySVNR5cZMaAWAboABYDW2u+pusUQEREAoiIClQpQFkFiFkES20yrjCNlt7iYI0Piqdi9Pwg0wwOJuIt5KuS+L13YjHCm7JpofC0H2Xse0Nd9VtOm2S0gl0Cd7Ejy+q+U08eW1M4tcaWBAhfWuy/FGVaG0wR16rm5Jrtrj+nd2Y4fQptg1QH75QLHYTBXbxHD0SZpse50zmJyg2jzOuyrKNX4RIpsk3M6DmurC4irUuYFzaDoo3uNOmvh/CWsc6oHEEgjLsvCdt8SYIOt58ivecU4myiO8dBdfM+Iv8Axj6r2/K0OPiQO6Poow93VMnnX1KjBAJvB8tlliaTxFSOtrtcOvJc5qZiATBABk7AG4jfVWvxTLg1wyyQYjKeRjmV0Xplt5viozXHyuuNLcwVUVKJCvuJUA13dNozdOuircTRytJnllmb3gq2NRYrVCzqarBaM0IpUKEChSiIFCIglERBKIpRYhQpza8jsoQEREBERAUqFKAsgoUhEtjSrDBv0Ve0K64RRa5pc9wblIt+p29v58FGXi2Profii5uSBYC8XPT3VlwDiVWk6aZJ3LbkEA6wqRtRpqku+XNNtYlei7OPazFMIFyQI5yQLeqzy8aT17fh/aUFgJI1vtbf76qMZ2yDD3XDSD1uQCOsQu7inZ2k8ZmsEzJi089FhguyuHcczmT4k28jZYY5RayvH8X42/EEBs3t42/tXuE4SKODP+bmkuPUjRXdbgdKkIpMDR6k+a2cXaG0SP8AU+yrllNaiZ6+FkOOxJCwGLc209CFbVandI5AiOS4sPgDVMuIaNcx0ga+K62VY4bHOBBAzEcxII3BWziFMVMrg2AXAZWgkNbM2HmtznUqQApS5xN3mwbfZdLnS0ioZzAEf6nNBHoD9FHh68nWaZM6krUrms1ktEiLS65PWxXBXo94xcbHmtJWdcsKCFvNMhayERWtFkViiqEUoghFllRARERZKhEQEQIglFLotHK/qoQERFIlbKRuoo0y4gDU2VjSw2Q5XMuSBJJCVLVSoTrorQcOdIAAA3INvUrXg6FjLT0m3r97Lqr4vugg3kd3kNyOh/ZVuNicbHPXoZX93xAGoH3dX/Yu+IzO1FxPiqbCh2cOIO8mNARb6SrbA1mh7X0wRlMDYmBqVS43KaafKSvs+EOZqzYzKVQ9luLtrMF4fu02PlzXo5kLiuNxuq23L45sVeAAqzjje75FXESVwY+mIJcYA3OifkfFOJYN1Gs7eHT4g3WotaLOJDTfpJmDG9vdXfabFsNRxykiddJ1jy0VbXoB5AiQdI0AAiTzXdJZO2Fst6c2Wke7TLr2c92w3gDQdfZMcyzS35YA7psJE2nz3WpuGc0/lE6X2gxcXW3hGGJnMe5GYg6wJ+Uxr03hQOOhSDjcT47TotpwENdFxrB26g8/dbmw0y3SZN5tsF10niBF5XVhjMp25eTK43pR1GAWIi2v9quri9lccTwxBEaOmQDa2nuVUVSJJWNx+N01mXyx205JWQorIVuizNQIhq+GjgAsKr5KwRDP4qlakQZoiIsIoRBKIiAiIpBZMElQunBUC82Gl/4Ui0wXDwAC5wZuBo7x8VbPaBBGsQOZ2stDMI2Q52aAORAmLnnC6qDG3LBGrZk97wvotpjrxjllu9sKhH6RPOb7dFUCgXvdJFrxz8FY4hzm5uUdSY6GVzVKTnGWANhpJOlm63WWd/bXD/DvY4FrWWbEhrhuRseYuF34HCw3Yx++q0YHDioGkjSJvuLaRvb0VzREAj7hW4sPzVObl11E0rRltGm0K5wnaOvTEZsw/wBxP11+qpWhRnjw9ltlx45exhjyXHyvSu7X1ogNpjrDifdU/EOJVa//ACOJHLRvoFyhyxJUY8OGPcicubPLq1X8VwfxGxvsfqqbEPcxkTEAtj/tcr0zhKqOK4cOtYHW+nn0UcmG5tbh5O9K3h+KeRcmKQkN2PKR4k3WVTGh7gKR+GD+iSRf5oOw1N+q1PzNzta0HM24i8SDAjyKcJosFXvn9JBnYm1o1XLlNOuXbNxDHFoOa5uOSimcpLh0ta/NcAEEztz1K2RyOgmFphlpnnjtY1qxddttQJjcEGR5qoxvDDGZnSWj3C7MRU/LHMASN43lba2IyCQM1oj2lW5ZbN4+s8OunmIRWD2kkl2puVy123gLHbXTnRbHUiFhlOkKUMYRbPhHkiIYoiIuIiICIiIFKhZNCkZU2SQBurfhlKJIsOZ8Yt1XNIj8ubBtzu6bkRpdW+D4WC0Z5k7Tp4QrYy3xGVmM7dH43IQHaaA81sdVIktAj2tssDwoQBAdBOua4MQBe0X9Vp+C8mzcsTeZB/krW3L9MsZhfK04eo6pnDtSBAjewufBWmBokNyuExYcomT9VpwuGc2MzuRjb70PkrSiyFGPH+aZ8snWLdh2x9FuJg/ei1zELKVu5bdsg6/soeoIsozyOqI2lrvvkkrRUdFx5rNtQHRSltlV/EKBcJHgfA7rsJWJKiwl1XncRUe2CbGQLWm1/wB1pxVRtJ/yCbHcgTDh4jbwVpj8INdvW/NVGH/5C4DRr9OtiQPAlcvJjZXdx5yzpu4g5mcOLQB8NpLRI7xANjCrq2Mu3KIAEQfG912VMUXukD5P8dgBHm3Rc7sLDTAzGx8p0PXUeSzxaZO+hTDhfQj6qcgcHDQbCdo1WGHrZvl1ANtI0sUp03QHEBwygRoZHLxXT05cvO1HiMwJBOn1C1hpdHRdfEGOkvc0tBMAHl+y424gjQDl0HgFj8ZL21+VsSHR152/lZtqAG8x4aLQ+qTqfRa8yi6T2swAoVZm8PRSo0roREUNRERAClFKkQtlI/UQsYWQCDvwTW5m3/W0R0letc0QvK8Jo56jenePl9herbbXRb8Xjm573GQcRrdYggm31WTbW22QOvDtt1s52jEugfTw3C3YWqCzMfu608SAyyubD3AUL63it5n0W1pXPTdZbMylm2zdanHKVJKh90CofQrkeSwroBmxWt4mx8lINqysviLjkgwsg9E6bMQJidL+v3KqcSXU3A02gtgjnMkzP1Cs33G3Va6jZFlTLH5L4cnxVOEoQc0gFpmDIkbiRoY/pQZFRwLjBBcCZJMibn9/FYcQeQ4QYFx/S3OaYiQ6AMp5TOYeGpjquSzWXTul3jtopvqMdL7hxy6CQdLDXZWdMgADlbrZVlTBOzA5ot/9NFgQfBaqGKIJDhvPW60xyuN7Y5YzKdLTEUs7SDofv1XlXsgkawYXoKlcu7jbAau38G/ypp4Zo0AU8lmXiuEuPrz/AOHd/iVH4d/+JXoywLW4DdU0n5vP/Ad/iVCvYClPifcigRECo6BFkxhOgJPIXXbS4TUNy3KObrKUOGFICuWcHY3/AJKn/qD7ldNHC0Bo0u6uO/goRtQNYToJXZS4dUd+kgczb3Vy7EBpGQBo3gD3hYV8W508tv7TZtPBMJkLpiRaRpzKuWqeyuFzNlwmSTdewpcIpOF2DykJPqscP46Vv0+WV28iL2R4te8L1tXsvTI7hc3zkfVUfEeEvo3s4cx+4W2H1GGXlY58GWLz/EhmYY27w8rrVhqktBG911MbmeZNoyx7rR+AqUI+I0hriSwn9QB1HqrTPeRcdYrKi20rN5VdTxGXwXQytK2lc9jplSStIcpzKVRxhQ8yLLEuWvNCJiKgzeK5nOhdDzutLgHaomIFVS53JYfBHNYxl38k0npWcRZvuL+S30C5oiobN0Ihwv15XHqseIiy3cOxsimBZwkEwIc0wIPX+lycv8bt2cd3j2uMPwKrVbmgsABIc61o2buvP0nBzpDRnsA3QERrfeF9KwNc5GNJnuxAubAwTN9AF43H8AFN/wCWTHzTMkDZuXT6yuK/VzO/y6Ux5uLHH5d/9Nqxw71tIBvry08lM9Vvo4IuLQCbgkzbR5ByrqfwqxvlNtyY0t7/AEW2PNjqRjyfU4fLr8/70q3vWlx52VxT4c2QMwJgk3Mm+vhCrW0AZD80h4aToBJpgDzDzB6K338YrefHd68c/wAZqLk4lW+HUc1osMuszdoO4nfe6K8ylm2+MmUl0r11YBoLhIBvuoRQ6K9e1gawZQB4CNwuDFuM6/qPuiKrJpxWvmVzA94+fsiKWmLOlt4fysqot6+wRFUr2/ZwdxvgPZeuw2ihF5+XtdU8duy852iP5T/+p9kRX4/VcnkuzTQa7ARIkWN16n/yK0ZMP41PZqIvRw/qcObw9TVKRuERdUZf2O1ql6lFeOesHFYP2UIpDYrSxESH5SVpRFFXnjlxX39Fx4L5h97Ii5fqHZ9P4+jdnz+V5N9lw9pjoObTPXvs19SpReXP6noYvKhxa1uUxZ+ltyqClXc6q0uc4nONSTuiLsw8cmfq246YrMIscwv5haOPj84/9T7qUWjH9KYIiI1j/9k=" id="460" name="Google Shape;460;p56"/>
          <p:cNvSpPr/>
          <p:nvPr/>
        </p:nvSpPr>
        <p:spPr>
          <a:xfrm>
            <a:off x="155575" y="-1858963"/>
            <a:ext cx="5181600" cy="3886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92" y="3429001"/>
            <a:ext cx="1649790" cy="170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>
            <p:ph type="title"/>
          </p:nvPr>
        </p:nvSpPr>
        <p:spPr>
          <a:xfrm>
            <a:off x="1619671" y="188640"/>
            <a:ext cx="729850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Bancos de Dados - BigDATA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8" name="Google Shape;468;p57"/>
          <p:cNvSpPr txBox="1"/>
          <p:nvPr>
            <p:ph idx="1" type="body"/>
          </p:nvPr>
        </p:nvSpPr>
        <p:spPr>
          <a:xfrm>
            <a:off x="2123728" y="5661248"/>
            <a:ext cx="6399212" cy="803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NOSQL</a:t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69" name="Google Shape;46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22" y="1124744"/>
            <a:ext cx="8587655" cy="413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1186" y="5088144"/>
            <a:ext cx="1649790" cy="170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2920 a 2770 a.C.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760" y="1988840"/>
            <a:ext cx="4447740" cy="29597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403648" y="6165304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PAPIRO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TExQWFRUWFxgYGBcYGBcYGhocGBoaGBUWFxcYHCggGh0lHRcYITEhJSkrLi4uFx8zODMsNygtLisBCgoKDg0OGxAQGywkICQsLC0sLCwsLCwsLCwsLCwsLCwsLCwsLCwsLCwsLCwsLCwsLCwsLCwsLCwsLCwsLCwsLP/AABEIANwAqAMBIgACEQEDEQH/xAAbAAACAwEBAQAAAAAAAAAAAAAEBQIDBgABB//EAEAQAAIBAwIEAwUFBgQGAwEAAAECEQADIRIxBAUiQVFhcQYTMoGRQlJiobEUI3LB0eEzkvDxQ4KissLSFWOTB//EABoBAAIDAQEAAAAAAAAAAAAAAAMEAQIFAAb/xAAtEQACAQQCAQIEBQUAAAAAAAAAAQIDERIhBDFRE0EzYXGBFCIjMjQFQ1KRof/aAAwDAQACEQMRAD8AlxBMQJPavPdSBVhBifSpaoGAR5VgmuCkHGNqsg6sGMVWzsXMgDC/qaK1HG3auZwPBBM5ofiUhp8/1q48UGcqoLmdlkxnudht3oi5yy6YLMtst4AuRAJzkDt4mrJA5VIoEe337R/arOGYDcgURwvAobcvqciZJOn5QsRRHD8VwlkZNodzMMR5mZrrMr6qfSF54lCek6p+6C3/AGg0NDaWi25E46Dt8yKd3PaKyykIHOY6UaMmN8DegW58AhC2rhJE50AbavvSMA11tk5soVHKx7m4RHgsf91V2rF0AkWHg+af+1FJ7TsAB+zA5jN0b6iOymhk9qLhLAWEEAn/ABTGF1x/h/KrWOymWX7N0qIsNI80/wDalY4e7Imw0Scyp232NNn9pLi9JsCJ3W7O5090FUj2jSTKXNO5iDAOR5nvtUrxY5uaAf2gAEOCgndlKj67VegVtOkhv4c/pTB/aSyMBtJ/EpGPn5ZoS8lq8ZKpcz8SwD4zqXP+9ThkDdZrtFqtsADioWYknzIoPjkuWsqekRCXM/RgJ/I0Vws6SSMlsidjUSp4q4SnVUy1QJGK4tuPA4qKXCWAA712qDHrQgp4jfKurrKTnyrq44JtE4EbTROg96qtMRGD/SrVuahgxn9DU2uVQPfSH/5Y+hP9at04iRmDFRveMGhLvGhTlSQO+MAHSWC7kCcxXOLb0S2l2WWLzWgbdtC6ySNJAIO5BBj5Gl3H88vuCJ0GIxuP+Y9/lTJLgaCIYE4IyNu1Bc1te8BMQ42PiPA+VEjP2KKjDK7QmVy0hyzzPxEkdzsTjc/lV/LSFwvTpYTAjBGg7dsqfrSw3gMgYyJM4I7eoqtL8mCckdKiDqnPbA9DV8WGeK6RoWvjTLMJADQSJlTPmZm03+YVU3GD8QWGkhSNjdX9CtB8vS2LbsRa1F8K86lmAevvsf0qjjLkyF05wAl0kwcwAfI1MaEWKzrNMJHMwMENhgZjwKMR+Rqv/wCTEPFt3iQYEkTbAyB86DF0icuNzDL+p+tH8s4UtaZgjEtOQ2iBOdst4+U1yhG+wk3jG6JcPzVHKqEfVJJGmYjWyznxK1W3FoXIUgdhMg7BcDy6h8qovgqGUgkqAAy4KyI6mCidh5wKjxa5gw2kdidvE+s1M4RiVo1JT7GLEFdW4aDjwPUY89OkfWhrlhZBIyO433jTPmwKjyWgNJGVIXtjI7HAozg74FxPeDSB37yAADHhv8zQ8bDaattDnhOHIjW7EzhSxKjuBHlRVgdOfE/rNVX7yIPeH4VEgzv4RSg80utB1KkhjpgGM/CTO48qh3kgSil0aFbQDCPM1xALD50p5fzZ3EtaJjGpTj6GnNoyJ8PqPKhvRxwxXVI2ZG9e1Fziyxt2q57SgA+B9Kr4cHxH0optv9H8u9RcqKuYsdQQBiZyBgxMbkiJIP0oO4AkhW0ZmGlVJhQDDbn8SsNqLscMXL3BqBbpChA6wjMASGyWJnv2+vX+BKy0lBEEsiqpnV4OO0f9XlLUY2FajuxL+3G1rbTBBE5lWk7kYz+L0md684nnHvlUp0rIDsYOme0DLDxjtVHNOCGk6XQAr1FAROZyAxAMEfSq+UcLFoQQYfUzAhWSIMKp+LtRJxio5W2dSlJuxQbrRIIbeGQFTAMdSmdK+I3qriboDGNIBIkLOgwMAneaJ4pxJXf4ixbpuCDMuANvIUPxGSciGhdSnpYMdtoHrVFsavo0fKrOm0qH3gMSRKHJJYx5Um5veBuKWbBky22P4RNNP2aBAJx+JTtE5O+9ILqv7zAYBQfhIHc7+NGitNiK3NEWuDMREdn757R50zQE21B1DAXWCQkKN2xnELsfWl11gSAZ6iBkDeYOR8sU74pbcaQ8FVMi5gSw7CcjyqkduwzXdlYSHUbinPUT8EKGVBOBsYIH0ojigTgkzExgfXx9KF4ezN4rJKqO2CCSJJ7QfDzopyQRMviOkeu81Wr+4ig8YlYwSwgCQNREDbsvY1IEMdiQcgfaPhFeFOrDajAlogL6juB40NxF7aI7DVk7fd20+lVtdh1Is/aSiG2x6SykL3QhgYHlRLsVfTbBYkHAAnEmSSc96oHCMyqGuJpnJJGqN8fpVnLLjXOKtkRpDNn8IBH9PrU2TJbHdngLjBSwtiPvLrI8okAfWjltlA7SMoQQBAkCAQO2KOTOfGP0zXt0YiKVbucQfiYEgdv1rq68IB8Yrq5I4lwpxNEK/l4UNw4I8NqMANQyqEaXQLlxQCvVJBuG2gwOoxuSZOP5VG/cB60COJjUBpQEf/a4Jf8AhUTRPMODL5AUuhDKWE/CZAry3xBe4yiVu4ljpLHUMqgGygZ1GYhqYhLQvUjZmf5vxBg6viP5gQQPEb7kyZPSKH5dxDqFS6tvUoGnVhgC0gKe5J8aZ8U9vdQNMzIMgmAPoM+szWa5hx595qWJAIyJkHcDzrR/D5UrsUp1mqlkN+ILH4gTpJYbMyNO5G770uTWXTHxMurpLAwNWVHee1Ta7rRdDAASAJAAM5Cn70ROrG1WcFa610MBEnBCMIXwpKMbaZot3jdBfHKQ2wGAYHDsPARGrbzpXZQnW/uwRqifdkbQDBBntTXmrQupiS4gE+8AxOwyfpFKLbKRqBtwZ7sDPiYETRZajoVo7qBfCjVcRcACWaSwEAE5DCDE4ojmF2289TsNUB3KkrG+kA5Mx4R51Rywxc1h1tlEPUZYANg4wc/TzqN+++bjEyQ37wr0uJ6Sqn0EGa6CuyeQ7yEt7jgHeSXnEyBMYhsbV5e5mzACAABAEdvWltsM7CBJYwB3M1t+D9k7YVTeZixGQpgDyotSVOnuZFOM5dGUHEMSOo+AzEU85fw3vDLO84ODWjb2d4O2odwFEbs5/LH6UsHNeEQlbdq48fdx/wBx2qtLk05PUbkVqFRdSLr3I9Yj3jfMA/lFG+zvKvdaiW1MCVmIGnBwPlQnDe0NlsRcTxkBgPUoTHzpryi/qa5EH4WBGxDAwR9DV+ZOl6f5FZlOJDkKTzd0MQv61J26T6V6E+VeX7UqYjwrINIq4hukk9x/KuqfF2pUDwFdVonHIMmiFbFUBRINX3No8agqU96Tc3ILgAkNBLFSR0j7JPnTLjuJ92pME9gPGdhWb4/iSgacsxlj/IelP8Hj5yz8CfMr4xw8i3nHG9gY8h54ih+R8B7xtTMi5EDQ15z2MW1Bj50p4i5LRv29ZxFaTgecLwyBW6TA6FL/AEdbZEn+JtuwrQ5E30hSjBI0nEezy3Qod7itsGbh/djyGpYj0NJebclPC3kQ3VYBZXVZ1bvkRq3rVezM3VHEKLYs5bWnvLbdO4e25YOuN5rLPztuJ4q5cAPuyRbSNIAC7GSdyTNZtPJyuNtrGwHzW3iAIkdUWQoGoxAxvUrogCPewsD4lHaJNT5rwY6gxEjSwLNPfYAHJ86H4ngftMvaD0QN9wWOdxVp9K4Xje5dye0bly4pAZelNLfaLHploMASSYyY3r3nnLQLd7SiIVtrcm2CEZMak0H4WH3gc1Hg/eWwCoK6tZ1FYClDpRsdgQQT4NT/AIc27pNsqTMKQZC6UCF11bFsHH9aDKo6clL2CYxmmjJ+wHA67zvj92hIkSNR6ZMEdjWq4j3r497bkfctux/MmiuP5eFs3FtEcOSoGtFyMgkCIJJGPnWfPs1cDBX4q5GnVpa4dWYhSBIVj4fWqeoqsnO9vtcukqKURmOVjUGdC5APXeYQPPSTIoPiPaa1aOkXQRjptAAbZ6mIH5VG/wCw6sp03nnwYKVnzhROaSe0nL+JZkJ4ZUNsRqs2yVfwJVRg1ejGlUe5X/4UqVKkeo2D7ntDZvmLhMdi4Vv+pWlfWKcch4b3bW9PwlXUCdQMnWpB7jp/OsfynlPEC4jnhjdCzCsCgJP3iRkeVaTkPAcRZYtd0Jb1altq06ZPVHgNJP0q9aFOK/K/sTRqTnqS+5qjdkY8R/SpXuJCiTnf5xUoBAx9pYjw7flUX4dSwJ3iAPnST7CFF+6dJO4In+1dUiejzIMfKuq0TiVlpNFXFkUHwzGRPnV/H3wltnP2c/TYVON3Yo3ZXE3NLk3CPs2/oWP9BHzmsfzzi5anfNLxS3B33PqcmsXxlyTNeihBUaeCMTL1Z5srXi2UyDB8fXFT4HhGvXEtLlrjhRJ7sdyfLNQ5XwD8RdWzbEuxgSYGNya+pexfsS/C3bl7iCnQpCFTMSOp/kMUpVqRSfkajE99vuZ2+D4McFZwzAW8Y0qo62nuDnPrWL9mOF1KTpBAO7E6caZnBz8qU+0HMPf8Q9zOk4Wc9IJj+vzp57OcG3uTcbSqazDPLDAGNGBQccIfNl1thfHzEi7I0jptKMxsRmPXbAqriH0mNE42LG4c5M9vlNT5tb0qQWaDibkgHE4Rd/Qz6mp37cBZ207QR8wg7ebUKo9Jh+O9sv5KqaCCU1EusB/djT8bakAOJY98/KiuXErcUH4FhiSwMWwpABgdRKhkGx6VnalvLuPNgz0hGiSRqI0klQo/EekkxVvMOZm2HuJcUXOofCAG1QSkE9v5VVxyRZvBj+xxSlAjhhJbSTB1QdQUFWI1aBsSD5VHjrzFoaAFudMAAlbg12mGM/OcGsx7HND3uowQpKxggseojYlSAw/hrT3uBuiGCoADEyJ0l5GnxGTHkQKFhCk3Eu252YxtrsT3H+vzmrFuQM+PjXKMD0/XtUWUf6FZdzQSLLlzE0IRrWRt51aGkR61SxIQgOF3hgJA+R3qY66LO60Q4BjJT7pkeYFGcRaypGYI+k0t5bYYkMSxC5lgNbT4quFHlTdz5f7U2KSab0DXbfSBEAA11VkMFIJ7Guq0Sp1l5MeJoXmt6Qlv7xJPov8AeKIRYJpZxM+8uNsQFX8pP6/lTnCp51UJ8yeFJ/6EHtHf3FZC4cim/Ob8saC5b+zkkX9YB2dCOnzKkZ+tataWxCjDSRp+TccvCcH7zJNxmA0Eo7MN0NzcIsdtzNO/Y72lN646KpV9OvQztct3AN16ydLH71JrfKPf8OlhbqsiXC1twInV2KHbIb51Dl1i3y9r1y5dW5dCtbS2veR8TeA/kay5xjJS8j8XYr//AKhbt/toa0mgPZtv/EW1dfzGkHzU0y9lLLHhgUImWl3+z5IO0ahJxvWI5tzBr9w3GxhVjOAogCtz7PB/2e0DGqJtooyBqDByNpY7scQ9GqXjBJg12V8XaWW+LeTcYScmOkb/AD2ruDbUoA20kGTJ6ZAdz5QTp7zTAWiXDMdTt2yVUEHq+jA+fh3pSjLbeFGJJXt7y4fgLeW5+VLy3EvSdpbKeKtrGTt+ciCX9RJ9IHeh+Kvt7prbtqQKdAhSVzrOcTmaN4tcaV6i0if4TqZvm40jyFB82xbfsQFUjzUhZ+s/WopvaQ1NKSDPYTh1d77f8REDIRIHxHWCNjK/pWn4ZgGGTAkLJJAHkDtWT9hHhnIMSSI8jbcfqK0l1SII7fzH9qW5v72H4aWGxxbYVJjv6j9N6V2OIwJ8KKF7G/YUg0xxx2ecTfCKWYGB4Cd8CgBxdtlMtCwwhQSTOIOMDNHNdwe2PWkz8OTdAVtPxT38CY8zFGpRT7KP5j/gT0AySDJWd9MnTPyiiLjDGaGsgBVA7AD8hVtxcCBRn2JHXANJzXVB06c11SmcUK+aQ8VxHQzHdmZvqTH5U14xem4e4XH0rP8AOjFuPAAfSa1/6ZC2UjL/AKlK7jEx3H3ZJoK4fyq7iN6qYUzPspHoI4Pmt2ywa05Ugz5Tjcd9h9BTM+0a3S37TZW6G+0vQ4MQCCMH0PhSGK8ntQ3TTdwibR6Gzjx9f9dq+o8guFbK2wD7x7cs5E6QUDKvylQF+1FfLR/avp/sM2rhgNUHLu5yVAcwf4iLYAHYZoPJ6Jp9hV1xlFMIsBmj4ySwYDxEEgntsIpbzDhtcaYVj8JP2R8Znz3/ACp9xFrJ0iFttAA23GhCfOZP+1CcdZb4gpL3CVUbkCZBx45+RXzpSMtlmZ61xH70AyCpz6KJn0LfrQnPbx920+CHf7xDE/nR/OODEuV+yFVW8A0SJ74Ix+I0p5vfBtXFiSCkH0YASOwIFEVPaaCRrJrE72Ru5fcRoM+EFv5VtuHaRuTIB8j3H61ivYwAtcz2X9WracPbAWFHkKU59s2aXEj+kmU3eHIyn50OvEGcg03jpjzg0tt2w9zSThVkxStP82hn1Els9/az3qm1eLXLUdnk+Ygg/rRTcqQ/ab6/2q7gOFtoTpx2n/eiqCjtApVoyVg+ycVO5xcKDG5ivbaVM2wa4WIW7uoT+tdXOI28a6pRAt5gnSduqAfrM1mfaV4EY2rS8cfh9T+QrGe09zqrb4EbUG/LMnmSvXS8Izr1EiaiDUSau+zl0WEYqt1r2TUWNcS9EDW99guKRbFxCRqa6I9SkD5ASflWAmmXIOKFviLTn4VcavQ4b+dDqxyjYtE+wXbOdM9ILMxbMiRLepaQB4t+Ggrr5JI6c6YErqKkDH8AYfSveA49Xse9UyGdpzPTakaP8gZvVhVHFp0hTg3GJY5x8TP/AJUtsB/D51nJO4XtA4tuxQEgE9ZBOwHUPU/AvyrMc+4aLVxoPxgA+MEAn8jWmkByZjoAk9pJJmf4e1KvazHDAedqfUjU1GptqRSwm9ip13BA+EZ+Yrc8OveIOf0rD+x/+I476P8AyFbuwTFJ834jNnhP9BEGumCNoOfoKo5Xbk3H8WAjvgeFdx1wZPf+1L+F94HZdbQSTGCFaASACDJBJG3Y1Xj079EcmpGEVcfFd6rtj4RvBpW/NmtiTpcSQI6T0gGe4MkwPhyKNtcejQZKknYkfZMMJ2wSB86vKk0hb1ExrbubxUhdwapR4z5A+s+FTEkkQIihPXZYgOJn611V24AIiurjgXjDOg9uo/kP61g/aBus1u+OwRiMNH5Zr59zsy5re4uuMjI5G+QxRNepbLGFBJ8Bn6+A86Zez/Jm4lmAMBRJME5+yAPODWw4SwlpXRFgEI69zpYdUwJaGVu4FBqVlBh6VHPsznD+yrldVxxbEYxqzuBMgbQd5jtRVz2ZsoWUuxIKkZUalZQykIBqJzG4FbDhLjPbtudKiAoJOddshHWAQSNPuWAzhtqhzYQVaQoEWm37y1ksFiDOtSCBstAnVlbRanBeo4syH/xNgoNI6gcltznE9X3lKT60Ryzl/Danm2GEdMiYDZUjP3gV7/EvzLsSCyEtBxjffrgAnwmB4HuTQ/G8Kbd05HUcGfiDfENXbVj0b5Tynf3JlCzcS+y3urbe7QFDd1QCG06SCRgD4gFFOV49bl546h7sERg6bpAnGOlVC/P1pZdebBMznBgjbGx2P8wayCcW1m5rQwROOx1Agg+RBNNVeNFxUl2J0qjyaZv34ZSpII6ywmfAmz+RT9aB9uABYIDTpuAD00nB9IrH2ucsLD2jJJbUpHbMsPnFE8054L/DhGEXQ4LEbMAIkHsaBCi4yTGMrlvse/71v4P/ACrb226aw/sYwFx5z0D9RWt99Ihfiyd4AHdmPYD/AFmKR5cW6pscJpUE2U3BM9wolh4yYRfmcfI+FeMpAJgTMDchn757EGSfijOBTDgrMAT8MyGaBJiS57qCJC+Als5FKud8dkKolisYmSp8s6iSAixIjbDCiUY4oQ5U/Vn8kDcM7Pc1yCq7TI1ZOkiDuzEvHgp8DRLyECk6jqAG56bckjy6mXH4DV9vhSFgiWMeEa4gkMN1UdMgQYczmKCvXy1zWPhACoO7AkQcZ6jJEbFqJOWrEU1lP5IJ5e7hpBKoIDaZK4HV0thTJQRPc004XnEMRc6cYPaJIB8vhPj60JxANu0Bkt8Mj75PWNQ2lmiMHo70FZEMxBLKOhSIB0pK6gO4Y6jHahTgsS9KTnVfgfHqyDM/SvaB5NZAznqk/wDUYx6YrqXYeWmFcyuz9G/lXzjmpyfnX0XmawPk3/jXz27Z95eVD9p1H1YA1ucd24yZkVN8hm89meBFnh1Hdupj5kCPygfKoXzoaSYVcRE9FwypzjpuA74h6dMopfx2xwCCNLDuUYQ0eY3HnWPKeTuaqWNrAfLbum4bRPWxDIMjrHaDBh7eMxkU35jwyvaB0/uyFt7RoDHo0CMurZCxk47zSJLUg2laGSGAWOoTqW4niTAYljA2p5a41LihmZd9Fxdwt25hioU/4dwdpnUoEqDNGT1YWrK0skI71liGBCh7ZgmZ/gYM2/4QBsRXBDc/ctIuQNG4OCRpAGdPSxUjYg7Q0m8w4Qowe2epAAgBAa4pkLZLwQrTKqQvd1GwYp3toy67W0SRpjTpMSRI0jUgA1SZ6o8Zisdss2qn1IIpHDMpEEMQR+Y+ozWO4sZrb3L/AL21cc4YuQexkBQSfPHbesVxQya2O6cfoZUNTl9QE1yCpRXijNCGE9mi9iOBe7ecKwGlAWBnMsBiM7kVvV5RpBDtKjrjSQsBQSzdR1FQynqJ2avn/shzW7YvMbSay66SIkgAh5UahJ6fEVpOP4971xrSjqnUoaLjrpZiG0gBVUTjVMdOTtSdWDcg8ZvGw05rzPEAiXABB+19osT2GCx7sSSIBaV3LuVs375/i3kjIDAkXD4EqBoHgSc6VFecNY1NqJVtcQpHxEsG0mJJfIMCQIY6o6aM4jidOnT+8uTMEghHYhn948w133irpAhRpBOQAQ/tJ7POYHOgACY1YGgBhOgHYMSBPgsDvVfBWS7A5AUnTkzqU/vLkEGNE5IxqYULaBJ6GLM0B3G7O/V7pAYDs+ekhdJQk4GW/DKqAABSRCoudPSWjJg9OZY5BklSMitvcLKSjHFEOPuRLLEIAF/iMxpzBVctg9htSocNhU+HIQArsO7qR6E0VxILFW1IVAbTrBGsmPeMzKIBaARgYUbTRHKeDVoK4T7K76VJkkH8UQPIGh1JeAvHhjEM4ZIwBGfy+z/rzrqI9xDTOPCuoBcD5gsiYiAe/jH9KxXKrWrjbQ/HP0k1s+KeQw7j+351k+SAftqeRP6VuQ1xEZcv5LN+igmh2tgE/KpWTNeMeqsaxpoX8XwKvgKC4Ja3OV31NbbsMgsJ9K9V2LC/atdRkMjnVqDHrR8YLaB0KOjfO1NFAZSIEEenz9e4PjS/ir7htYL6zhtBAN1Yksh3W7AgnciujJ3IlG6COE4hXDApNvqXLwyagQ9u8wGFiEF6crAABM0v5ry51YXVADd8wG3WTg6HAMe9yMwciaFe8GIv2mgneMJC9RTTEOiiAQ25mIIojlvPIfQQwJYQs51NH+GT8SrLsEaGnSZMUxHfX3QrKLi7gDXg1u4wUr1DpIiOkAAT2gb95kYrF8Ucmt1zV1IdkjQY0wScjDgA/CA0r/y1hOJ3rXXw4/Qz18SX1BTXKK41ymqBkaD2N4Szd4jTfjTpJElQuoeJbG01puMvoWKpJ92QEQNqQbGRgIhGkLq0tuaxPINH7QhuSVBmAAScZGa2tvi2uIf2e0BplZYg7W9NwkLgSYOW3ikqzeWhimla7LeJvudYYe7tOAWE9QVXKtqJA1opJlQFXqmo2bepVCrA0aWAkMREMqKR0K8IyudiVChpoyxyNixe4dZMINQBaZbUdPwqT7sJiTnemX7Sq2yEIwVU3Gbp+EKA77s7J7toGol7ZwOwbhHL/EHXhFtwCAxAZdMlgVbJCg/FKuJJgsLkk9NKr3Em47osMxSXKn3h0ppBtLt7wbTcGWAA2FS5lxBcPolRg3LhEMqtrkKoM2bIbsCSZzAxQTPoi3gxGokGbbAQPdMpkhhkAxtnAqtyYw9wpbJ1GyoBQqA7KxGvui+7YHQw752EnenFhSo8zk4icAQB2GNqhyy0FUAzMRnJEb6jOWPc/wAqLDznzNLyexlN2KtTasj866pgya9qpwHft/EfHyrKclxxyeZP6VseK2+tYrhX0cdaP44+oIrapb4plz/lM3Pvx496gWE1YluCfWqFAzgVkeTTQVw6iMVTetAoysAwPb/XerrY6ao90fKh9O5Il47hmSWQ5mS+SHg9K3UHYQOofPahf2hLsW7iQ8FVBMg6t9JAgglmYxWg74jYfzn0pbxPLLbhsQcjYEZ7lNp896PCafZVoX3bJWwZcuIASclUWQonzyfnFYvix1VsBwpt2GU/e8ScCIyfnjtWR4sZNbi+HG/gxv7kvqBvXiipMK5apcKjQexV5V4qWjKXAhxh4lTnHaK3HFc6RDHQUksWVy5Cy/8Aw7akmFvFTkRAr5rycp75BcgJnVO2x3rVcNfVwoQNcVVssdAGDB9+CcLmMgwNqTrLe0MUoqSGp5i7m4NJZnIUF4RZlVH7oEkg6SZLZ8KHuXS6LcuONYtAqzQFIRxrsREW4IUY370JwV13X93HSNLKIZgBcLrtgEHzplY5STlj0xj7THUQxI+zbM91k+Z3paTS7GIwS9iF+4zfu7GpFBfTGGVXAJQqfszs5x4Cr+D4QKRPxAkeQ1bjzOBnv5bBtwNhVUhRH5kkd2PegeMHST5g/T/eg+oukGsXWthGACZ+lEFTIzQ1lpLfI0QN4mqMlFN0Nq+Q/WuogV1cjmVXgTA8SB9aQ8y9lrtu575rtlNJ1BS4JbTmF8zERT3iFBJBAI8CJH0NeJwltYK27YMHIRQc75ApmnyZQp4LoVnx055oKMzvG/gfCg+9XlpNCMaAhjoMtnpE16pxBqm22VHjM/5ZqrgrhLOvYXCB6RNRidcsKjtVTjB9a6+dJx4fyqDnFckSC8RwT3kYW0LFSAdokgHcnzrP3fYziyfgUerCtTwiFZZWZS5BaDuYic+QA+VWsrGZu3cH75HbyrQ/FzaS8CP4VZN+TGv7B8X3CD/nH6VFfYPizsLf+f8AtW2TgpAJuXv/ANX8PWhrnDQY95diB/xbn4vxeVU/FS9y645meE9leI4a9auXdKqWKyrSZKsY28q0jcGmsMUDNpyzdR3jdpqlLWWJLNpII1OzAHxgnzqdm+Tp81ahVarkw1OniFEmAN/ziPDtVik7+VBftBAEUSlw48xQHvsKF2WoLj3PUO2k/wAoopN/n/Kqrp3qkVssyvhrhK4G60Srzp8e9C8Efh9KKUY+tWZUm717VQrqg4//2Q==" id="121" name="Google Shape;121;p17"/>
          <p:cNvSpPr/>
          <p:nvPr/>
        </p:nvSpPr>
        <p:spPr>
          <a:xfrm>
            <a:off x="155575" y="-1257300"/>
            <a:ext cx="2009775" cy="2619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2387"/>
            <a:ext cx="16002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1403648" y="533400"/>
            <a:ext cx="727997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 Correio ( 2400 A.C. )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3" y="1916832"/>
            <a:ext cx="7155321" cy="409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2387"/>
            <a:ext cx="16002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347864" y="188640"/>
            <a:ext cx="302433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2000 A.C.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1619672" y="5609725"/>
            <a:ext cx="6399212" cy="1254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 escriba egípcio contabilizou os negócios efetuados pelo governo de seu país</a:t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2" y="188640"/>
            <a:ext cx="1472022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054" y="1077900"/>
            <a:ext cx="3538146" cy="45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575 aC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descr="data:image/jpeg;base64,/9j/4AAQSkZJRgABAQAAAQABAAD/2wCEAAkGBxQTEhUUExQWFRUWGBwYGBYYGRsYGRsZGxsbHCAdGhobHiggGBwlGxoYIjEhJSkrLi4uHSAzODMsNygtLisBCgoKDg0OGxAQGywkICUsLDQ0LDQsLCwsLDQsLCwsLCwsLCwsLCwsLCwsLCwsLCwsLCwsLCwsLCwsLCwsLCwsLP/AABEIAMYA/wMBIgACEQEDEQH/xAAbAAACAgMBAAAAAAAAAAAAAAAFBgMEAAECB//EAEEQAAIBAgQDBQUFCAIBAwUAAAECEQADBBIhMQVBUQYTImFxMoGRobFCUsHR8AcUIzNicoLhkvEVJENTFjRzwtL/xAAaAQADAQEBAQAAAAAAAAAAAAABAgMABAUG/8QALhEAAgICAgECBQMDBQAAAAAAAAECEQMhEjFBUfAEE4Gh4SJhkRRC0SMycbHB/9oADAMBAAIRAxEAPwBHxPHbre3iHH9KCPpt76HNj0b22usPPU/NqpiyTW1skGYOlcqUUqRqCNi/gzo63fUGPlNEsHYw5b+Birlo8pMa+Y2NAdTv9J/Cu1wRO0H9eVOpgaPQ8A2KUe1axC+uR/jqDRBeJR/MtXU/xzD4pNebWsFibetvOo/pJj5Vdw/aPF2jDGf7hVVkJvGei2cSjeywPyPwNS0pYHtop/m2iPNYIpk4dxK3eHgOu8c6qppk3BosxWRXUUD7YYl7dgd2Srs6qCDEbk/IRR5UBRbdFy9xO0txbZcZ2MR00B16TI+IqW1jLbBirghCQx5CPPp50idjMAlx3LE6JoZiNQOvQUYxmBRWe2CwBMHmDE7+Ebb71J/EJeGWXw9+RpFZFCeD8LZH7zPmHdwJmQpKwAJMa/WjMVaGRSVojOHF0cEVqKkIrUU1iUcRWEV3FaijYKOIrIruKyK1mo4IrUV3FZRs1HMVquorIrC0c1quiKyKNmo5isrqKytZqOa3WRWUQUZWVlarWajyNriDmTWJxEjz/uhvqDVkYDqCPODHv6VDewLLuPf+Rryk6PTYRwXaJVPjsI3mCQfxFG8FxjANqyFD1Kz8xSn3eYeyD6aR+fvqFrfQ/GmUxaPVMAli5rZuD0B/A1bu8KRvaAI8xXk+Hxly2QRy+Hxpjs9s7mUKijMYGY6gegPu3qkZp6Yjj6DJiOyNk6rKHyqfhXCWstuGHXnVW12iuGT3JIyDLAb2+cmIy/l5wL/DOMi8+TIVITMZI9rQEADUjXenXHwZxlQRpW7e3YS0OrM3/Ff90xcQ4hbsgm4wEKXyyMxC75Rz5fEV552i46uJvWwJyKYCxqcxVSJ6k6eVaW1QILdnfZMlVua6+FZB6h/9Uc4gs3LjG4F8beHWSJHTTU9Tyoej2rSL3KmTcUupBJIAacsbGD0iK6v8TsMc+VnLHNAYABTMTuT7jUoJz3FepZvXY08JuGSh5Joeendn8avRS/g+K2rdxSzaOkaaxJIE9B4FkmjdzGW1ZELjM/sD73p8RVMSajtEs1ctEsVqK33izEiekia6iqWRojisiu4rcUbBRHFR37yoJdgokCSYEkwNT1JqeKAdtROHiYl1+Un6gVnKlYYxt0QY7tbZWBb/AIhIkchObLBJ959B51ZXtDb8Uq4ChYMTM6ECOnrSnwCyoxFmFE94nmfa6mmji7JIMJBEmQDPXXKTOnzqH9Q70jo/p4rsJ4TGpcLBGzZYmNtRI151YioeHYVFTMggsFzaneCdiTGs/GrMVeGTkrOfJDjKjgitRXcVkU9iUcRWqkitEUbBRxFaIruKwijYKOIrIruK1FGzUBnvm17dsXVHtAxnHnPMetFcNg8PeXMgEcx+Y6+dJXZTjBcizdJP3X3I5Qeo5UxY2z3MXbcqQfFG207dNK+ehmyYpfLnv0PSaTJcd2PtucynKfICD5HrQi/2Qy+3qPvLy9RTdwniq3lEEZuYHPzH5URy13RlGStCUzyzHdk3GqEFf1uKXrmCZTz0OsdR5V63xvjWHsBjdYFgJyj2tpA8ifOvIb/ETnZlmWn4kmSB1p4wvowQ4fxa7ZIIbMPn7xEii/Eu3eIAXIFXbWAdPOfPpG1AMOtxgSyCCQvnJ20HWur2FKL4t9hzP61pUknY++iqVv3zLEnKC0uToNzAO4mKLdl+DpevorS0yIkgQByAI6VSwoMOSSTAH1/KmjsCk4pCdcqsZ6aQPrWnkbQYxVlzhnCUcMCbwa1qgtnUE6EhjO4Mek1Dd7NWUVcl64q3SEhrav7ANxYykQNNxrTXguFsBenxZ3aASdpmPn8qEY22e5snUTdidzrbuDYfQVH5rjF0x1D9ST6Al7suzJFnEYdozEE57bEMdyYMwQQOk1xe7O4rOX7sMusC3dRo8IA1c5oDaxHOKupgkdFZRlaNTHhmBpPI0Q4daC98o1hVOpJIPlr5SNIp4/FyTpS+1ef+QSxqrr3QGwWLv2yy35R5EFln7Osnz1rd7tAVdWzAMSFlmKqoI1BBGw+9HPer/Eie9tophmQGNSDqw35CPdTNw+61weKCuXQMoPx60rnU3L8CxxqSFnhvaEsZJJ8MlSViPLY5hz3Gprj/AOrj3izbi2ygqsHvGDZirLqBBAGnk1XOJcPtZrrd3am2jtAQpmHQxy099VThMCGJFq7bKmM1p2MHXUHlz+dWjnjB/qtiLDy2i63aiz3iKplW3fYDaNNzv7qHdsOIW3CW0bMQ2YkarsQBPXyrQ7N4Z1Zbd6+MsMylFaIBUTABEAnnWHsa+XOl224y5QGRrf2QknKT4hE+uvOq/OxSj59/QCwtS0C+zUHFWQNf4i/nRpwWRSqC4PEDpmI8R1EdNflQ49mMYglFViJOZLgmCF0AaIjXUfeqPCi7btsTbJIlSkT4c32gvPLzA5VKXGO4ux5XVNDZwhpz+iH5EUQikVuNC1lDZ7emyNp4TMNO48qN2uOTcBLwmUnIE1IB9rNOm/kNKaGVRjsjki5Ow/FaIofwniHeFkYhmGsqIBHpROKvGakrRFxrRHFYRXcVkU1g4kcVkV3FZFawURxWV3FZlo2CjxfA4g23VxuDXs1kLfsrdUTmWGXr1HqP1vXiwWN9q9S/Z1xEPaNsnxLuOo5N+HurzckVNUzuj2J3F8Jcwl7NaYhWMow2kcj0M6Ufx3alr2CVlOW5mAcCeQJ5a6mNKP8AanhyhTdyZ7czeQbx/wDInRhzHMelKnHeApas9/ZcPauEAdQTrI/4mRTRYeLFzB4W5inZCdcpMDYBY0PQ6RWYjDLbDKm4bKSNNdOZ1POinZFgov3NiqCNPtE/6oTiWgep/Cmsy7YX7M4YtlEH22Y/4gAa+pmhWPcEu22Z5jlvyozwJP4YYz4bbGRtLGNfd+fKgrWi5AHmfgOdZdG/uZvDfyWPMuB8B/umzsD/AD3P3be3qwpbwNtWVLeaDLMdjAGp5jkJiZ8qZuy161ZzO1zwuVVSBvHi0gncEfOln0ykWr2PzNr8qWcfcJw1r+m/z/vcDeev1opa4rZOouDlMBjE9YGnvoJjsWrWWAKnLiAwCss5e8BmATymuVospL1Ati4VVVDbDrprObyPLfpR3s/dzXrx3U29J/yEafCd9KX8euIW2hs6eIs2kloIKgSPEu80c7LEd6dCA1uSCIAJElZ5RJq0+DTa7/Kshju1b906DC2Js2LiBQQEkkT4WAzCeVS8PYAgbeA6dNRXGCxCfuyDQeH0Oh865w7eJYA2P6/XWpJ6Zd9oj4jZ/wDuRO+HmOUkOPw+lAsKFBdmbKWaFAOsAhiTMwNo84ppxifxH1nNhyI0O0/nSXZxaKS9wgIoWZ2lkWPMmSYj/dZpyTS99C6j/IZ4TgjnuqDIa1mUzuM06xzB0iit/DB8GAQdVB6nrpQTsy8XmhpGRjIiNYOhBgzJPvpgsOThF0PsAHXoMtZ2lxfvRsaTfJe9mcMwqrbdQAYmJ13Hz/3SrxLCFMtwaZs69IYIx+Ph9NKaMJe8W+4B+FC+LsDh7emoxFyRtuL34EUW6tCqN1IHL3+q5lKCILgQYE7VWJfvFNpQ7NbBI0UCYMem2g610+K0jQ+DpsxgadI303rOG4tLdzM7qgyxLMBtHU+VPCE93EVuMtJ2FuzuBCl3iCREQdjzHKJHyotcvopCsygnYE6mqmI7Q4W2Aq3CSxJACuQZ6GI3NKOM4sxuguxDxv4VAGvMnTn5114+SgtEZY1yH3LQ3tBcK2tCQSwGhg8z+FAk7YPOQW1MD+YWZ50HJV5+tUMZx+7dMXABbBkELkJO322iNTVGnXoLGFSGvgjSg3259ZNEYpR4Xxd1HhhwF0EK5neDkcZRPODRVO0ijS4mXSZBjUcouBNfQma0ItL1NkhbtBmKh/eEnLmXN0nWoLHGbTZRLAsMwBVpjrpIHvoNbcNiGYEEEtBBBEctQaE5uPgWGK3sQ8RYor2J4h3GKQnRW8De/wD3Fc31BVvL8vzoUBDD9a1xJlT3sr11FeYdseGthpto38G4TcVOjAQY6e1V9/2kIlpUS2z3QoBLaLIEeZPypZ41xu5iHzONRoCTsOigaCZnrTRi/I7kiXhb93hLsmC7gawNAs7zO/086Fh0O7bbRrJMfSubPDHuNHMqXAOhKgToT5AmuMqqoKycxgjmY390Qarp9CpNFh+IQsW8wSIJIGpHLoKqfu1xlGbRT123+HT4VduWhnuZFL2wIQmBJ6b7zPuqSxbvPYex9jN3maIIOWANdV03HkKKg/BtLsOdguziNfPfKXQ2s6zIUyVAI60143s7gc0ZIO5ysYEczJ5UL7PY25Zwvd5TnVGUElQQGcnNEzAH0pd49axGZSxbISFU22Ma7iB18xrXNylKVWWTgkOV7sdY7s3LLXGJGysDnM89p99VMX2Xa2Qi33MqWIygqIEwY6mRVDs7xzE2w9t9WK6MdDEaE8sw1H/WlHiHEcSWZlOUaaMshoM+I7ySPWs1O6Znweyxa7wE/aAMkZo8vWu1uXlBllaBpB10nn8qhw3FWNtyVy3iQGDeyBJzecnSKq4XFOrgraz2y5zZSWaSRyIgjTYdaXg1donxCSYi6QA9ru5AIYMGB20jz/CrWF4o8GVddchg8+RB6eRohxPtBb7sKEXMoiMolTtCg7dddppd4ZxJLmIVMndAkEh9do8QIJDc9OlLxu2kM4OPTJU49dS4C3jhShLA6KTqfDr8vjVPiFuy1vLmaFyk89QuUGY2j4aU2cX43YtmcugBQsqliUHIQDCyBr5VxYxVvEIrL3YRROcQ5k6DTQsJ0K+Yqjmu6GcJdWA+AY+1ZPiJIRIOUKTBMjUNB9obUYwnHAbYXTbWdzqdvdXeDvYNm7u4llnk+yoBWANSAdpJ2/A1B2h4PZtMndAKG5BjoTpOuwjnSTcX0FqUVouYfFJIMgwBty1BNVOK3Q1sqOd4ty9kgjnoTqaF2cICzMDczJGZphTm0WNPL5Vdt8EujTvmuAkRbYqYb2onmR5daWn2KpTrQBxV1wwti34coGYj7Z1Jz8gNB8aHMF7pizrFogFJJYEjkFUA9DrTFiXdVKszPrBBXUHQiY6bUG/8bdu/vAAP8cDQAAhVHIE612Ysjp7JfQwYa2botl2cta7xGCEg6Tl8bHXl0mqwxSCzauhHOa53bgsigaxoUWZPyq1bwjd4jg6pb7sSREddq5wnCUe0VRldbTZystIJ+1y0mn5Bpm7zKLmKt5E/h286F2d405yYPpVXEcRK2cJdTIjs4DZUUFoJEnTaBt51YxIt2yzXDqwgkLJboNatcNtWrtotaLQjZSCAAs+YAjUj1mhaqwMIcQxx/eHBNq5bt4RnVSissgvBBImQFFRYK8p7gNb3wr3bjW7joSVmCFJyAeEyI5+VE7XD1KDU7ZSJB5ajxT8KoXe6QkMQALbIr6iF8WZSBGhBPvNReWKQ7RBhjaItEl7bXLLXmZkVgsGIBt5GgwdT5VUdFvd3bW7bC5O9aXKBZMZfEphszbA7UK4txSy1sKhcFU7sCNMsltz5moeEYFO6N/EAm37KjkWnfQydJFWU2INHGeFm2rkiBp+vkaUrmx8iD8h/qmfG9pLuMuukAJkJCgbQOu55/GgCLCkGJZiB8I+oFc9NM0u9FfMoB8MkroR96Rp56TWXr2UFtBKgRzB0k+UwfjUbXmVVIJB1AjqNPxqK+6wN9dfFAn9GrxQLJlxpYr7RyJkUn7kyB0J1I95qobrnXQa5tNYMb860l3fn6DXWsKn2srep0Hzqq09A77J5yquoEajWOuoA+tEOE2bfim6wMgZjmymZ5jXWhf7s5A0Ueczy2504dley9y/ZYreFsq51y5p8Kx7l1086SVeWGMW+iPCXcwk3PYVlWQVDc4hoJjXXbWpr73MoZWVG0zKDrpsdRG30FEOK9mrqMDKusyqKDAKgSCSOsnXrUS9l8VdHekWJZRC5iBBPikRrI219ahxTl2qC4u+jd3GvkGgYzrp9RzioExbOrMI0HhUDT4dfPyq0vDcVbty9mwQAwl3CgGYEEsOU68iNKr/+KvmXtYcFPEyslwEMdIBAdhrHUx7zTfKTjWjUwfcZm8a+EsGDCAdfOdQJ5VPw689shXJRT4gYIA201G8ya0MFeTMvcXM2p7sak6CIgQOem1axNi4rCVvIqmZZW7v2RsWEKPcBM+VM7lFxfX+AUXMdae9muQrd2IcyATp4TEiZPPlQcWCuuRi/iAGYTAGjTtPl5UYfiCdyVY3AASPCi7xIgqZIyyJOkxG1U7vESxINzLC6lUAhQJJDLJJgjdjqPg2O4x/avQy/cisswdg2Y7ksRpyGkDwzM8tjVzAWbShgrMHZgSoGmvv3kVAmKVYOdLiyVBuKZIG4nQrDFR9rSpA41QruxBYnKUYdTod5GvPSp57fj2g3XRVxmGL+JWQspDKfYdTMR13BmfKr97D3nX+KuYaAa76aDf4ctKHsVOcKoLKWBlva03BnQz1MTW+H4S6s5tolcjSYPXcAyNqWSbVm5NBPhGAxFpHt5h3Z0Cu3sqdZk/ZJHuqPGd/rdts4uIwzW9GSNiMvpsRULXG7keByVzKwzQ5UnfKffzqDC8QR2/m5J0XQh508LH3aTSK7baCpy6TCGI4ib10lpW4FUGANh96eesE71Tuv3fEsMAxAbUmY5EjblpUXDrGa6Sb9rx9X8R1kcqOf+LtjU3F00ElZjy109KHz8ePv/wBOmHw2XKrpfykU8GFN0h4KEsIOo10obwH+HfxsghXBCGIB1bY0SvPaXZblw/0wo+Lx8pobxC/eCFkREA1iTcYgeuVQYnSDVcc3Lw/rr8gniUe5L6b/AAXrOUqyuM2YaSOlLvD+G3ktvqbbk8mGVl03AkHWd+lHcOCVB7wwwBBUKog+g5+tRX8O/K8wPmqt+FOmyLUQee0GKswrohMaESCR5wYNVOKcbF9IK5GnWPZI/AzVjjXfZVUtZvCNCqgOPhQBrZG4IPQiKmsULtCPs21uI86v4S/eSADlUTBYDKJ6ZhzrnheL7txmQH+7cDynamrAcRsXpQZSd+7uaqf7W126H3UMk5LXG0ahe4SWF2TIzSGM8iD9a3irJ8ImPEXnc/rSucTi4W2wVtTBPKfLyit4vFNmUoNAIPMAkdOelWa3ZtHNzDB53iSYHprWrGC1I7vNrAEE/XfWt3DcL5lAUA6xprGsRy3rq9iG0dbmoMbyZ6jqJ+BArW0Al4ZhC97IPCckkaQNfXf86v4/ghZJUhhMHyJ0+W9UODsmZ+8V2d5GVDl1Yhpknwga6CmG/wAJuIivmAHTMY8O09eVJKb5WvBkm9WUuGcCcrct3FyvbUMrToxI221ECdNtaYOzvHrODsKl7MHa5yEgZgNySNiIoRZmfbM7+0IA1EARM+WtXbHB3uQxZhJOoI8jJkbeVLF3Kp9DcmtoLXe2CsjMo7sElSWaG9VjTnM+R0qxw3tYjuVQi6ogkq/j5E5Rs0ExGlJHabh/ddzcYsc7OGUgLGUjkunP6UFuWIcshKMuzDejLFFt1oqsnVnpnaq8pvYW68NYK3N9u80gkHykR5GpeAFQ9xlKLbZEZsphc4LAmOXhgH3Uq8UW4+GtF5yZ84/uZYOkmNp+O011w9jlCrILsRl+ycgnpp4jO1K3+gWv9Ub8RxC13yFFGYgguQdVifDBnpuKmxHEbV+w4UkHKWE6Fo6HUMPSvNMfeN22S0kkTpI5+WorXAMXdVhbzFkbYHVlPKDv7qT5bSuyvJXQ08LVimZbl5XUsFUN4UgTBQeFgT1B3pxtOhs27lwKkqGIYAgEiSNRO5rzPGWXTEGZUwpA6Egb+/8ARoliOJOd2kr4FbTSNDp19f8App3SSI4u2mN1t8LcADWrShjAzrb11jTca6eetLvaHhad8bAVACnfM5TRVzQFQKQD4hJPpSeeIYhHBVw4WR3bARB3Gg0mmLEYp79pLqAhrXMkyEcHwkncBl89xrvRXKLtjTqUdIO8I4NYueJraZ7ZNs5GcLsCCvilRlf2dYLGt3uzGFDlLRKZYlc7gZiBzM/Zy7dKEYPjt1UZSTBOZmG/SJ9w18qoYfH3WuusKqe1pMhhtBnbUmtym3Vmio8FZW41ZOHdke3nzA/yrwLamTusrqNope4dwl77MbbZcuoLgyCNRqN9t/Knfi+J70q7hQyyAQNwwggzuOc7jrStxrirEG1Z0QCDkETG/i5LPIbx501y6j36kpKmQYXEZ7trRsw1ckbGDp7jpTApPP8AXypY4Bi2Qtm0RiMx6HWJ8ifnTOq0/kaIIx/Fzbcgq0TuQQPnoeVW8fibiLnVGgCTI0HkfSqHaXCvdPgUmP8A+QPzo5j7neWLiAGWQhdtyABT60DYK7N3pQqRG5Sdss6gdQp+RFXcZZUBnuEsFE5Zgf8AEb++ag4bgmGECZct63cLoT0OaVPkwj3gHlWseRdRCJgnUcxG4I6g6Uk3Ww+APhLN2/dmSgO5GgCgcvdRPiWNSxbNq2GNwjVmM5Q3ruYPzpl4bwhVtroJaJ8l3gClHE4El7hO8ySfMmoP9clfXoBponHArhso62S784YaidmQgRpzBNDMrW3zICIkZWGojQg9YOk0w4fjrpC5wCAIUwTGs/hUvDLffgpcOneXGUjRgSxJg8pEiKtddj6kE+zfB7T22UYZnCnxG4xVtTAYWzAAPKDrrVLt5fUXcoWDkHLkFP4xTXYwmW6ygKbY7thMHu8hLZN9B4syztryik3tngBfxwUXApa0uWdQSMx3HXrS43FSuXQWnxpABmAt5NZkz56AVYw2EHdtcYwASqAAZmYDcE+yBuW5UOXB+IB3yxImJOn/AFFT40G2RbMSRLazGaDl8iOY61WSUtLRHa2wrwbh73GNzvGOZ8p+yxaCdSNgSCJ600Y4KLFsy0anU6+0IB89aXOE3StlF0h2k6bZczCDyM0wYzWxZLEkm2pJjUyQdzz0H1iovG+Sfi0MnSb/AGB/73B9lVPLTxAkakEUa4fiMtpJiCQvvZRA+I3ND24vBJW3bSQAMqgMuhDGecGCBpPPap7Z/wDSSd1e0xP+UGKtOO46rZOMrT3evQr9pravatsIhbrjpB57+YNKxtkyQp1p3vcON6yyBgGW/cPiAIIYHrpMNvQUdj3UMO9XVcssAYA1kEnwnzoxyYo3yK8J0qOLvFQ1izZymE1Zo1kbADmNa6TiQtnDaFihYvpHhYwDtv4SYqI9mvCw79NSDPduIK8gx0APPlUzdj78KA6blswEEyNic2q9PSsn8Nx4+39jNZVLkD8RZIUkLIOnuPP4VDw9zauI+RiFOaAOQn3UVxPCMRbUFgCvskg7SYB386r2MDfu+IQoQ+IMWVSPNpGh9aknGqfRrnZf4xjVa4L52JQlCpzaAHQxlJ068qr96rYcvMRfJjSYcMQPfArd/h93MNVYQwKh825EGN/Lao7vCMRaBLKMoMiG167ZTND9Diq7Rk5xbvyB3I1ImD1/XU0x4Bg2AUAqCLmskLoQYk8vKqeL4HiXgqgAg85k6QSCNI+dY/BcSCQVHdsZ7s3FBIA01K6+LWY8qq1haT5fv+AJzpqjvCIrrC/aw7xO4YEnntyrODCc7bzA+A1+tRLw7EqhJsy0AN4VClftaea0QwtsqsEZTzEAR8PKKRqKbpjJypJoHcYxiqUtmVDmC0EwCeUVNg7VpXfDgEXMrNJUwwUHYkeRg7V3xfAd8tsZsuRw+28cqtXhmxSYiYy2DZKwT97xTy9raikgNOwPw7AQjMwBzGI5RJFWMNZKCM0gezO4HQnn61exKwoHn0qsqb0Bqo4nSp7QrlLU7RPKah4FiGud8jooNsKyspJIkkQZ3kA+hjzo9oDey3VYYdQ5Yc9SPPQT6xFWkX3CusoNAag3hD/DXUbD6UucZwpN1wpjPlO3kf8AdE+LYt7Ni26J3h0BGv3ZmR8PfQPG8WZ7iMEG0E5XER6jWjDHKW0CTXQqLw5nuOVcAo5GoO4O+npTTwhjb9Vdhp6kUOwtspcuRJV2LFiraSJ0ETvpVizeILAiAWZsxVjJJnYCRvVZY5MWLSPTRbBz6Dx7+zr4Qvv0A3pS7QcIe5ildVgKiQdI8M6ac4q/xDF91bZypbKJyiJOvLqanXWDESAY3iRPKuVRrdlW10Av/pplv96Ue4io10QhbM4mEgc80UK4l2euW7BxF+c+YGCDPi3mdjM16Vbu5bS+GZKqBIHtMBOvITNUe0OD/eLF20SEAZQG9qYysYA8yRE0FOuzSimI9hYWyNoRyf8Aj/umPiCxbsg8rdud9on9c6p/uGHDqr4kKcmQAIWJLaaATr50bxb4MlQ2KQDKqjwOdhA+zM67VRzUopx99k1Huyhh72GBB7siCpDSY1PQmPvfA1lo95YxExmyMfPwPPWrbYbAqYOLtg7R3T6mf7N+VTIuDSU/fE8YKR3b6lhHJZ35UOW06fa7NxdNa68I64M387mZR5/uUD6rQXjHE2FproEszEJJ0ABIEj0XNHU70awZwltioxlsl0VAMlxZyzBPh86VOMiMPbGntcv8vjSSS5L6f9FYXxf1AFnimJVs3eFtZKsBl+EeH/GK9A4TxCEBhoYBgNNCY2E7eIfAnnXn5pw4X7Fvb2V+imtmqrNi26YUvceQgh7bgSRyOoBb7LGNAdf9Uv8AaLil22qgD+K4zEnULP3R15CeQ2qzxd5CgA+ENO5/9pvFrtJMTz0oV2l9tI+4PqanjqTVjz0m0RcC4teZwl05p9lgoVg3L2QNfOJHyLbj8eptjMrZtBmCg7mJ30mNqS+Efzrf9wpssXFAGYAiQI2nVv8Av3Cmy0noGNclstXeKK2VLcjLJfSCAsfiwOlUGsXrhzoyZWhQGETcMkB2zSFiPFy86q4LW4/Oe88+aCaIBBoNJowV7NJ1pE2BxZVD3quqkeyVOh2gEjY67aaDrVW7Lqbo2ZoPkx1y9TpzqdFJ8K6843MelRpaimUaEcrKhAipb9koiMfZcSD59Pl86svb3mmHh0PbUjkuXbQkaGjKTSMlYkYy4DEeZqs1yjPacfxso2CAfU/iKHWrfOnFemR2jHr69Kkt2lSSoy5va/U+dQPiRIA18/y+I1qW5iFzMpBhWiRG0CSRHU0yi2hXOKJGujkPpXOfr7qmC1w1v9fClegpp7CmIf8A9P8ADePKhK3fd7x50ZvIP3cei/UUI7v9R6UqGbOGvdPqK5FzT/dS5NP1+VcXLfpTAR3gONpcJmSSfZUFjEc4ED3kc6L2ySNSR5abe4mimB7C91dttbuBESZVc3iUgjkRBmDNNnBMKcPZKP8AxFUsVOWIQ65T1jXblFcsZqKpBipC1h3y2QxOiqSeexNVDft4i2yBrg2gqomZEEFhGjCgf7Q+0Xfm09vOuHOZMsZD3ikzI3+7uKB8C4++Tu8xuMxmDByrlIMSIGmmvU06xt7FeXdBvh/ZPEOxCHOuVmCs2k6QrwfET1IifWmS1+zoZAEvPbVvE1skiGI55dyJ9NK47EcUs2YtOrM5Us98KSqjkpaOgHTWnO/xa0okkAdWdFHzaflSKU1pBilVihZ/ZuFUqt8qhMlVZgCevX/qurf7OAFKLeKoTJQM0Sefny+FFsX24wiad9aPKFL3DPoqx86D3v2oYceyLj7bWwm+2rv68qolnfhmuBKP2bIFyC+4TU5AWyyd9CdasnsEpGUsjJsFZWMa8iHBmlrFftXJE2rDvzg3ACRMaBLe/lWYvtTjbyqcjWFYAgqSx121a4B6iNK0seT+5/cKnFLQbv8A7M7J+0F9M/4uaR+K4i5hbz2reqWyqrcZTDLlEn6D41u/Lt3hZxcDTmYEOwMezrppOxNcdrMX+9WyqWWzuVzXLrF2ULAAQfZmBJ13PWjCNum7Fk7WimvaFss3F8NxWUhTDMPs7gwoJmKfMD2WsYiyl242rKJD23DL1GjCRM615pwvg+JFwILbHORDwWgbwSNhpTfhf2eXrkd47jTWWH45jv8AKjKEF26Fxyn1QYPYzCIwYYgIQZ2P/wCzVxjOCYIgB8anhMj2J59X8zXOE/ZTa+3dfcHSOXu8zRFf2c4C0AbhuGI9q4RsOQG+lTbxeW2WXNegCPDMNaA/d7/exmBAywoOU/ZJ6CuABrNS4rA2LV1lwy5bYiNWJJAAJOYzvp6VXKkk66VWNVoDvyB8RZZcfhriZwuebjDNAjbyijeIuw0dT8B+FcMjcmIPIjlpS7cx7BzauEG5yKyQ3SD18q051onpOw/jb8aAmT9DTL2essthTJggkLHrt60gWb5Z9RryB6flTtwLFNBzkkqBAJgAenP1pHK0PB2LfErrPectGbMRoDAA0G5nYc6q4+9kttB8v+vOp7tyWY82JJPrUlvcDzP0NWQrF7F2X7tWBIB0kSs67Ty/QqHD4tl6x5mY9CdqZO1s/u1iYiWgR5seVKuEgsgKiCyiI6kCmrQBg4bfDKfEDGgA6HXTmek+VWu8ExGvPb51Yw+DQK2VEBMagAdeZqvjeH6jMCrCYYaH3HnSykmwQXFBe+4GGk7ACT7xv8KD5uf5fKouLYljhWsXNHKyjDa4oOo/pYcx7xS1Y4jcyrbVoUaSB4jrsOnuoIaUht5bQOVcFh5/SqHeulvOwaFGiDxNHV2/KrvDsSl+13iBlZWysrEa+anyiCNdxRpgsdR25uf/ABJ7iaKYXtLau2mNxlt5FzOId4AO4IAHTnXmK3XOocyDoAAR8waPcIN1pBRCF5wUj6/hXPLHGroom3oDdtXsYy6jWsUzFZUB7eUCTJgiWJnrSRkezdZVnwmJgiYnYHcGa9TxOGt3UttfR1OcZMiKCFyhibjkeyM25PLSg3aTh9q/dti3dUBFyZhGus6SQSNq6ISTXFIlPG6sFcOu37iqltgAhBaWIBP3jvJjyq1Y7KMxLNcg5pHhDEkSesAa6jXar+E4UlkF0YF9gAAeY03JqRcJibgJbMJgkscgA56CNBPSqQxvtOhaS7IE7O2EAzsxjbM2XaT9mOZ6zUlq1hEjKiT/APjk/Fgd/wAKmtcFVZzXQeYyCfmYjmdqu4Xh9mNLbNHN2566wIp+C8tsLnQJ/wDP2UbLG4AEkKB69B511eZXcD7RiDMp8P1tVbtPhbRZQUA0OXKQBy3+0ffM60rtjRbGUpqrSDrprp/16Vyzxrk6Ec2+xpW/eW8c6ScukMCo31kbeydeVMXCuE2LltWuSbmaSVueHL92R5QxikHEcRBklzLaNAAlZka6nQn60Q4JxN7UC2rFVk8zBbmNOelJUo7jo0WrPaMBYRVAQBVgQBt/ury7xSf2G4yLtsqWl1J0yxCzp602i5O9cs7vZ2RkmrROwqCxhlXUCW5sdWPvOtSK/XWthp2oJ0FqyC5w60d7SE9cqz9KH43gNojw2hPQZV/KjQuEVp4YQRI6GqqQjVHl3G1wttzbdWNwCSlrM7KP6sr5VH90Uq9ocJDWzaBZ8wZQ0aDln5mTy+deyXezGFYaWgmsnJ4QTvJA0NY3ZbDn7JBiM06/MaUZTd6JuJ4eHul2zhVc+1By+iga5REaUa7MOk3u+Q9+gJVWP2SNGAMg69PKvUMV2Owz+0pzfe0zfGJqtiOxFkqIchlEK7AMQCdRpEjyp4zXkCi7POSkx0Fd4a1BnrP0ppxHYzLtibR/uBX8TQbG8BuCAr2mIOyuJ2/qirKcfUZop9rbZ/c8NH3j5cmpSwUi7b3AzL0+8KeuLcKv3sNatovjRpMssbNoIJ6ily52cxVtg7WzlUhidxoZn0p1Jeouw258LAbFh9CaE4u9dAPdPk66Ag+4g1N++ZtJUjcgGdfPQRVe7iABLeFRE9ddh6mkn6VZm6NXS7YYrfcXcuqlLZzIeZBGhHupc4PdLXRGmWSAo1J9+29NC4q2+XK4CtEoSIWNIgHaNZ9aM4ZLZQxlZgrHSCRAJG22gIqM5Tx/7o3f2+wunWwCO9YFZRVI6Mx5czGvuqfhgFm21sEkMxYnaST0kz8aIhBdEo4zR7GhP6+XpVPKB+o/Cqwm2qen5QypizgsYxAh2nyZh9DRPD466vs3rwneLjfiaoYLhMsWAgN1MAfrpRvDcPOmw6866JYgKTOVs3HEksx5Ziza8t5qrZDbMDI6zpTNhViB8yNPXbWt2cPmclhoRPnpvMDpWjUULPZRwQuI32hmgyNoq213zPvPr11rl2KuQg/pmJ8pqohMHn05fMVWNvZMvJdMxpO4mNqsYd3ytlBJGoBHP13FDLd4jkB+uUa0U4NiygMRJI0Ob5AA0z0bvsTuOLifE90ooXbxLP8AjGp85pdu3TcbU6mJJ+tPvbq4l20pKiUaQAxEkwDm8I2pKt8NzbBhvsVNRcN2BxfgjXEeEKxEcz0Gun0orwfi9gfwsR3q2jv3ZEbzrpMelV7fAmkGHE+W0GJ5+unWq+N4aUjRgxEw0co/38DW+WvNfyFJ+h6z2b4Ph7dvNgsQ/iObNmDg+TCBtRgcXvW/51nMv37XiHqV3FeBYPFXbLzbdrbTyMctyOetOXBf2m3rcLiEFxfvL4WiYmNj8qhP4Zvadl45UtPR69w7jFq77FwE/d2PwNXzd6gV5/Y7T8OxYBYqrnm3gcf5D86L4bBXAJsYolejw4/5CuWWNrtUWUr6GtbnnXSuOlL1rHYpfbsrcHVG/A1Lb47bmHD2j0ZSKm4Maw6SP1pXLho8JA+dU7GOtt7Lg++rKN5UNo2iBkvffX3CoLvDbjyTdPprREv51rP5zR5MFAFuywO9361Fd7JhVLK2Y9I/3TMhHMGtjXmBTLILxFzDcMvqkKwQdOfxG1TLh8QNDHy+ZHiNHDWZvKj8w3ADjAOfaS23vH4rS7xzsKuIaZe3rOVTbZJAiYyjlT5I9K7GXyoqb8A4nl1v9lxH/urHna5f4v60R4b2E7hsy3E2gjJcEj48tKfwBWwvnTvLJqmwcUJWG7E2l2uKpGnhUAj4msxXYcuSwvjX+j8mp2NsVEcMp+wp9wpebuw0jxjCW9hprRXCYZdj4mMwdgum4HM+tarK9FkUyXFL40LGRBGgirzYZe7kqNJgDyP+qysqWTtCJlBLqsjMBBA+Xx6mhrYeGcTosE+8gfjWVlVxeTM5cZYA57fqalwl3KZMkn02rKyr1YpHxMllzAkSw0+NDLOJE+JVPuE+U1uspUr7NbQSXGhSBlXUdKG8UYOdQNNNAB+udZWVnFeg3JgHHYYAw0MN/Ohd/CwCQdNoPITOh91brKl0xntFdVBDEaRHl9pQfrVjBY+9aZe6uspIB0MakkenyrdZVLr3+wlDJwz9pmLSA5W6P6xrHqIpw4T+0dL8I9llkwYIYfOKysoPDjn2jLJJPsa7GEs3AGCZZ6eE/LSpV4e4MW7zDyYSPlFZWV5EtNo7O0cYrHXrP8wIw6iZ+ldYfjquPZI+FZWUySaBdF+3jCdql76srKRoZHfe+VSq/rWVlKwmxd1gV33nX5VlZQMYkHaakIrKysYi7wnau8xNZWVuTNSP/9k=" id="143" name="Google Shape;143;p20"/>
          <p:cNvSpPr/>
          <p:nvPr/>
        </p:nvSpPr>
        <p:spPr>
          <a:xfrm>
            <a:off x="155575" y="-1858963"/>
            <a:ext cx="5010150" cy="3886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1439144"/>
            <a:ext cx="3806726" cy="29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5976" y="3645024"/>
            <a:ext cx="44958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1731060" y="5805264"/>
            <a:ext cx="22878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Bancos na Babilônia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7243" y="263363"/>
            <a:ext cx="1516757" cy="235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2284413" y="533400"/>
            <a:ext cx="639921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(200 a.C.)</a:t>
            </a:r>
            <a:endParaRPr b="0" i="0" sz="36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1979712" y="5157192"/>
            <a:ext cx="6399212" cy="1379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República Romana já traziam receitas de caixa classificadas em rendas e lucros, e as despesas compreendidas nos itens salários, perdas e diversões.</a:t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322" y="3140968"/>
            <a:ext cx="3935841" cy="15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40568" y="1532875"/>
            <a:ext cx="5421602" cy="400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5982" y="184712"/>
            <a:ext cx="1224136" cy="275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cking clock design templat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